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1"/>
  </p:notesMasterIdLst>
  <p:sldIdLst>
    <p:sldId id="339" r:id="rId2"/>
    <p:sldId id="340" r:id="rId3"/>
    <p:sldId id="389" r:id="rId4"/>
    <p:sldId id="266" r:id="rId5"/>
    <p:sldId id="390" r:id="rId6"/>
    <p:sldId id="311" r:id="rId7"/>
    <p:sldId id="388" r:id="rId8"/>
    <p:sldId id="256" r:id="rId9"/>
    <p:sldId id="257" r:id="rId10"/>
    <p:sldId id="258" r:id="rId11"/>
    <p:sldId id="259" r:id="rId12"/>
    <p:sldId id="272" r:id="rId13"/>
    <p:sldId id="368" r:id="rId14"/>
    <p:sldId id="312" r:id="rId15"/>
    <p:sldId id="349" r:id="rId16"/>
    <p:sldId id="380" r:id="rId17"/>
    <p:sldId id="381" r:id="rId18"/>
    <p:sldId id="310" r:id="rId19"/>
    <p:sldId id="275" r:id="rId20"/>
    <p:sldId id="392" r:id="rId21"/>
    <p:sldId id="277" r:id="rId22"/>
    <p:sldId id="385" r:id="rId23"/>
    <p:sldId id="387" r:id="rId24"/>
    <p:sldId id="265" r:id="rId25"/>
    <p:sldId id="351" r:id="rId26"/>
    <p:sldId id="261" r:id="rId27"/>
    <p:sldId id="391" r:id="rId28"/>
    <p:sldId id="382" r:id="rId29"/>
    <p:sldId id="393" r:id="rId30"/>
    <p:sldId id="394" r:id="rId31"/>
    <p:sldId id="395" r:id="rId32"/>
    <p:sldId id="396" r:id="rId33"/>
    <p:sldId id="343" r:id="rId34"/>
    <p:sldId id="397" r:id="rId35"/>
    <p:sldId id="290" r:id="rId36"/>
    <p:sldId id="287" r:id="rId37"/>
    <p:sldId id="288" r:id="rId38"/>
    <p:sldId id="289" r:id="rId39"/>
    <p:sldId id="347" r:id="rId40"/>
    <p:sldId id="398" r:id="rId41"/>
    <p:sldId id="384" r:id="rId42"/>
    <p:sldId id="371" r:id="rId43"/>
    <p:sldId id="372" r:id="rId44"/>
    <p:sldId id="373" r:id="rId45"/>
    <p:sldId id="374" r:id="rId46"/>
    <p:sldId id="375" r:id="rId47"/>
    <p:sldId id="299" r:id="rId48"/>
    <p:sldId id="378" r:id="rId49"/>
    <p:sldId id="338" r:id="rId5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99"/>
    <a:srgbClr val="FFFF66"/>
    <a:srgbClr val="660033"/>
    <a:srgbClr val="9FB000"/>
    <a:srgbClr val="71047C"/>
    <a:srgbClr val="FF0000"/>
    <a:srgbClr val="FF0066"/>
    <a:srgbClr val="6D136F"/>
    <a:srgbClr val="9D42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2C151-07DB-4081-8CE2-AC5D0B37BEC2}" type="doc">
      <dgm:prSet loTypeId="urn:microsoft.com/office/officeart/2005/8/layout/equation2" loCatId="process" qsTypeId="urn:microsoft.com/office/officeart/2005/8/quickstyle/3d1" qsCatId="3D" csTypeId="urn:microsoft.com/office/officeart/2005/8/colors/accent1_2" csCatId="accent1" phldr="1"/>
      <dgm:spPr/>
    </dgm:pt>
    <dgm:pt modelId="{5B836055-F1AF-4313-9982-DC9D000CA588}">
      <dgm:prSet phldrT="[Metin]"/>
      <dgm:spPr/>
      <dgm:t>
        <a:bodyPr/>
        <a:lstStyle/>
        <a:p>
          <a:r>
            <a:rPr lang="tr-TR" dirty="0" smtClean="0"/>
            <a:t>mikroplar</a:t>
          </a:r>
          <a:endParaRPr lang="tr-TR" dirty="0"/>
        </a:p>
      </dgm:t>
    </dgm:pt>
    <dgm:pt modelId="{B123B6CA-F6D2-4B60-B936-55EF4C3C62CC}" type="parTrans" cxnId="{C3911C6A-238F-4FE5-9291-16D4C55D55A1}">
      <dgm:prSet/>
      <dgm:spPr/>
      <dgm:t>
        <a:bodyPr/>
        <a:lstStyle/>
        <a:p>
          <a:endParaRPr lang="tr-TR"/>
        </a:p>
      </dgm:t>
    </dgm:pt>
    <dgm:pt modelId="{3362B1B7-B845-4A1A-8506-5EC4D0A9B96C}" type="sibTrans" cxnId="{C3911C6A-238F-4FE5-9291-16D4C55D55A1}">
      <dgm:prSet/>
      <dgm:spPr/>
      <dgm:t>
        <a:bodyPr/>
        <a:lstStyle/>
        <a:p>
          <a:endParaRPr lang="tr-TR"/>
        </a:p>
      </dgm:t>
    </dgm:pt>
    <dgm:pt modelId="{A31B02FF-F09C-4A97-81B1-E0A91164EC1F}">
      <dgm:prSet phldrT="[Metin]"/>
      <dgm:spPr/>
      <dgm:t>
        <a:bodyPr/>
        <a:lstStyle/>
        <a:p>
          <a:r>
            <a:rPr lang="tr-TR" dirty="0" smtClean="0"/>
            <a:t>Şekerli besinler</a:t>
          </a:r>
          <a:endParaRPr lang="tr-TR" dirty="0"/>
        </a:p>
      </dgm:t>
    </dgm:pt>
    <dgm:pt modelId="{4F1AA7AC-746F-4497-8382-B4D8A6ADD81C}" type="parTrans" cxnId="{BA52E3A7-FAAD-498F-8132-CC6C1BFBE25C}">
      <dgm:prSet/>
      <dgm:spPr/>
      <dgm:t>
        <a:bodyPr/>
        <a:lstStyle/>
        <a:p>
          <a:endParaRPr lang="tr-TR"/>
        </a:p>
      </dgm:t>
    </dgm:pt>
    <dgm:pt modelId="{7D2252A4-9C1E-43BD-8409-3BAA00881C74}" type="sibTrans" cxnId="{BA52E3A7-FAAD-498F-8132-CC6C1BFBE25C}">
      <dgm:prSet/>
      <dgm:spPr/>
      <dgm:t>
        <a:bodyPr/>
        <a:lstStyle/>
        <a:p>
          <a:endParaRPr lang="tr-TR"/>
        </a:p>
      </dgm:t>
    </dgm:pt>
    <dgm:pt modelId="{AAF99A6F-6469-49B7-8DC6-1325845C41D9}">
      <dgm:prSet phldrT="[Metin]"/>
      <dgm:spPr/>
      <dgm:t>
        <a:bodyPr/>
        <a:lstStyle/>
        <a:p>
          <a:r>
            <a:rPr lang="tr-TR" dirty="0" smtClean="0"/>
            <a:t>Diş Çürüğü</a:t>
          </a:r>
          <a:endParaRPr lang="tr-TR" dirty="0"/>
        </a:p>
      </dgm:t>
    </dgm:pt>
    <dgm:pt modelId="{E9A9A094-D281-46DD-9C1E-8A7DF64E52D0}" type="parTrans" cxnId="{17ED53EC-0D68-4177-A1E1-C76722A896C7}">
      <dgm:prSet/>
      <dgm:spPr/>
      <dgm:t>
        <a:bodyPr/>
        <a:lstStyle/>
        <a:p>
          <a:endParaRPr lang="tr-TR"/>
        </a:p>
      </dgm:t>
    </dgm:pt>
    <dgm:pt modelId="{0E313C19-25F3-4D24-9B38-DAA03870C178}" type="sibTrans" cxnId="{17ED53EC-0D68-4177-A1E1-C76722A896C7}">
      <dgm:prSet/>
      <dgm:spPr/>
      <dgm:t>
        <a:bodyPr/>
        <a:lstStyle/>
        <a:p>
          <a:endParaRPr lang="tr-TR"/>
        </a:p>
      </dgm:t>
    </dgm:pt>
    <dgm:pt modelId="{720B0899-C851-4F8E-8C73-507B939F11E6}" type="pres">
      <dgm:prSet presAssocID="{5062C151-07DB-4081-8CE2-AC5D0B37BEC2}" presName="Name0" presStyleCnt="0">
        <dgm:presLayoutVars>
          <dgm:dir/>
          <dgm:resizeHandles val="exact"/>
        </dgm:presLayoutVars>
      </dgm:prSet>
      <dgm:spPr/>
    </dgm:pt>
    <dgm:pt modelId="{F4E50ED0-491B-46EE-9C30-CD6400710C9C}" type="pres">
      <dgm:prSet presAssocID="{5062C151-07DB-4081-8CE2-AC5D0B37BEC2}" presName="vNodes" presStyleCnt="0"/>
      <dgm:spPr/>
    </dgm:pt>
    <dgm:pt modelId="{A7E9BDD6-5384-4F38-B17D-D28B1024DFD6}" type="pres">
      <dgm:prSet presAssocID="{5B836055-F1AF-4313-9982-DC9D000CA5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E5A709-7A7F-4759-A1A6-501343789438}" type="pres">
      <dgm:prSet presAssocID="{3362B1B7-B845-4A1A-8506-5EC4D0A9B96C}" presName="spacerT" presStyleCnt="0"/>
      <dgm:spPr/>
    </dgm:pt>
    <dgm:pt modelId="{259797BC-81FF-4CA1-9A33-064B056140FB}" type="pres">
      <dgm:prSet presAssocID="{3362B1B7-B845-4A1A-8506-5EC4D0A9B96C}" presName="sibTrans" presStyleLbl="sibTrans2D1" presStyleIdx="0" presStyleCnt="2"/>
      <dgm:spPr/>
      <dgm:t>
        <a:bodyPr/>
        <a:lstStyle/>
        <a:p>
          <a:endParaRPr lang="tr-TR"/>
        </a:p>
      </dgm:t>
    </dgm:pt>
    <dgm:pt modelId="{93A06655-DC86-414A-B55E-913ACDE771FF}" type="pres">
      <dgm:prSet presAssocID="{3362B1B7-B845-4A1A-8506-5EC4D0A9B96C}" presName="spacerB" presStyleCnt="0"/>
      <dgm:spPr/>
    </dgm:pt>
    <dgm:pt modelId="{DBE97A22-89E5-4B90-AB8C-23297B616D84}" type="pres">
      <dgm:prSet presAssocID="{A31B02FF-F09C-4A97-81B1-E0A91164EC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FB2BA3-9276-46ED-BB31-3C969219C11B}" type="pres">
      <dgm:prSet presAssocID="{5062C151-07DB-4081-8CE2-AC5D0B37BEC2}" presName="sibTransLast" presStyleLbl="sibTrans2D1" presStyleIdx="1" presStyleCnt="2"/>
      <dgm:spPr/>
      <dgm:t>
        <a:bodyPr/>
        <a:lstStyle/>
        <a:p>
          <a:endParaRPr lang="tr-TR"/>
        </a:p>
      </dgm:t>
    </dgm:pt>
    <dgm:pt modelId="{6E22D3E9-EEDD-4E94-BADB-4B6A018FA72B}" type="pres">
      <dgm:prSet presAssocID="{5062C151-07DB-4081-8CE2-AC5D0B37BEC2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11AA314D-C09E-4DC3-842B-797DDF41F716}" type="pres">
      <dgm:prSet presAssocID="{5062C151-07DB-4081-8CE2-AC5D0B37BEC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BF712ED-3E52-4E25-8268-B365D26A9261}" type="presOf" srcId="{A31B02FF-F09C-4A97-81B1-E0A91164EC1F}" destId="{DBE97A22-89E5-4B90-AB8C-23297B616D84}" srcOrd="0" destOrd="0" presId="urn:microsoft.com/office/officeart/2005/8/layout/equation2"/>
    <dgm:cxn modelId="{B0A36245-F6C6-4C37-A9A5-D7B9DB259804}" type="presOf" srcId="{7D2252A4-9C1E-43BD-8409-3BAA00881C74}" destId="{6E22D3E9-EEDD-4E94-BADB-4B6A018FA72B}" srcOrd="1" destOrd="0" presId="urn:microsoft.com/office/officeart/2005/8/layout/equation2"/>
    <dgm:cxn modelId="{BA52E3A7-FAAD-498F-8132-CC6C1BFBE25C}" srcId="{5062C151-07DB-4081-8CE2-AC5D0B37BEC2}" destId="{A31B02FF-F09C-4A97-81B1-E0A91164EC1F}" srcOrd="1" destOrd="0" parTransId="{4F1AA7AC-746F-4497-8382-B4D8A6ADD81C}" sibTransId="{7D2252A4-9C1E-43BD-8409-3BAA00881C74}"/>
    <dgm:cxn modelId="{321E203F-5A73-4A9F-B707-1A06839FC1EF}" type="presOf" srcId="{5062C151-07DB-4081-8CE2-AC5D0B37BEC2}" destId="{720B0899-C851-4F8E-8C73-507B939F11E6}" srcOrd="0" destOrd="0" presId="urn:microsoft.com/office/officeart/2005/8/layout/equation2"/>
    <dgm:cxn modelId="{5A7577B4-8AC4-4E5E-9B05-01EC52335491}" type="presOf" srcId="{5B836055-F1AF-4313-9982-DC9D000CA588}" destId="{A7E9BDD6-5384-4F38-B17D-D28B1024DFD6}" srcOrd="0" destOrd="0" presId="urn:microsoft.com/office/officeart/2005/8/layout/equation2"/>
    <dgm:cxn modelId="{7CC66792-A40C-4AD3-8141-D52B43B6695A}" type="presOf" srcId="{AAF99A6F-6469-49B7-8DC6-1325845C41D9}" destId="{11AA314D-C09E-4DC3-842B-797DDF41F716}" srcOrd="0" destOrd="0" presId="urn:microsoft.com/office/officeart/2005/8/layout/equation2"/>
    <dgm:cxn modelId="{4A216CFC-5FE4-474A-B93E-0F4D7C9A3D5B}" type="presOf" srcId="{3362B1B7-B845-4A1A-8506-5EC4D0A9B96C}" destId="{259797BC-81FF-4CA1-9A33-064B056140FB}" srcOrd="0" destOrd="0" presId="urn:microsoft.com/office/officeart/2005/8/layout/equation2"/>
    <dgm:cxn modelId="{17ED53EC-0D68-4177-A1E1-C76722A896C7}" srcId="{5062C151-07DB-4081-8CE2-AC5D0B37BEC2}" destId="{AAF99A6F-6469-49B7-8DC6-1325845C41D9}" srcOrd="2" destOrd="0" parTransId="{E9A9A094-D281-46DD-9C1E-8A7DF64E52D0}" sibTransId="{0E313C19-25F3-4D24-9B38-DAA03870C178}"/>
    <dgm:cxn modelId="{C3911C6A-238F-4FE5-9291-16D4C55D55A1}" srcId="{5062C151-07DB-4081-8CE2-AC5D0B37BEC2}" destId="{5B836055-F1AF-4313-9982-DC9D000CA588}" srcOrd="0" destOrd="0" parTransId="{B123B6CA-F6D2-4B60-B936-55EF4C3C62CC}" sibTransId="{3362B1B7-B845-4A1A-8506-5EC4D0A9B96C}"/>
    <dgm:cxn modelId="{08B9AAB8-F3CE-45A1-AA20-32AFA37B0BE7}" type="presOf" srcId="{7D2252A4-9C1E-43BD-8409-3BAA00881C74}" destId="{B2FB2BA3-9276-46ED-BB31-3C969219C11B}" srcOrd="0" destOrd="0" presId="urn:microsoft.com/office/officeart/2005/8/layout/equation2"/>
    <dgm:cxn modelId="{AD07591D-BECA-4B4D-BB48-10D0ECFA6055}" type="presParOf" srcId="{720B0899-C851-4F8E-8C73-507B939F11E6}" destId="{F4E50ED0-491B-46EE-9C30-CD6400710C9C}" srcOrd="0" destOrd="0" presId="urn:microsoft.com/office/officeart/2005/8/layout/equation2"/>
    <dgm:cxn modelId="{B8E3CCA3-74CF-45EE-BA26-84753C9D3655}" type="presParOf" srcId="{F4E50ED0-491B-46EE-9C30-CD6400710C9C}" destId="{A7E9BDD6-5384-4F38-B17D-D28B1024DFD6}" srcOrd="0" destOrd="0" presId="urn:microsoft.com/office/officeart/2005/8/layout/equation2"/>
    <dgm:cxn modelId="{75B4D66B-4F80-42D8-98EC-7621029C03CD}" type="presParOf" srcId="{F4E50ED0-491B-46EE-9C30-CD6400710C9C}" destId="{2AE5A709-7A7F-4759-A1A6-501343789438}" srcOrd="1" destOrd="0" presId="urn:microsoft.com/office/officeart/2005/8/layout/equation2"/>
    <dgm:cxn modelId="{786F9567-9182-4860-AD6D-2626B5018F5C}" type="presParOf" srcId="{F4E50ED0-491B-46EE-9C30-CD6400710C9C}" destId="{259797BC-81FF-4CA1-9A33-064B056140FB}" srcOrd="2" destOrd="0" presId="urn:microsoft.com/office/officeart/2005/8/layout/equation2"/>
    <dgm:cxn modelId="{05CE2913-D0EF-4454-888D-9A63FE690760}" type="presParOf" srcId="{F4E50ED0-491B-46EE-9C30-CD6400710C9C}" destId="{93A06655-DC86-414A-B55E-913ACDE771FF}" srcOrd="3" destOrd="0" presId="urn:microsoft.com/office/officeart/2005/8/layout/equation2"/>
    <dgm:cxn modelId="{2AC1BD82-D3D1-40AE-B93E-12C68F167798}" type="presParOf" srcId="{F4E50ED0-491B-46EE-9C30-CD6400710C9C}" destId="{DBE97A22-89E5-4B90-AB8C-23297B616D84}" srcOrd="4" destOrd="0" presId="urn:microsoft.com/office/officeart/2005/8/layout/equation2"/>
    <dgm:cxn modelId="{1AFE825D-CF4F-4370-8666-DE1BFDDF947C}" type="presParOf" srcId="{720B0899-C851-4F8E-8C73-507B939F11E6}" destId="{B2FB2BA3-9276-46ED-BB31-3C969219C11B}" srcOrd="1" destOrd="0" presId="urn:microsoft.com/office/officeart/2005/8/layout/equation2"/>
    <dgm:cxn modelId="{3D10D054-9847-4370-BC3C-043C48E01178}" type="presParOf" srcId="{B2FB2BA3-9276-46ED-BB31-3C969219C11B}" destId="{6E22D3E9-EEDD-4E94-BADB-4B6A018FA72B}" srcOrd="0" destOrd="0" presId="urn:microsoft.com/office/officeart/2005/8/layout/equation2"/>
    <dgm:cxn modelId="{9152BAC0-C08F-4389-A000-7E795017D6ED}" type="presParOf" srcId="{720B0899-C851-4F8E-8C73-507B939F11E6}" destId="{11AA314D-C09E-4DC3-842B-797DDF41F716}" srcOrd="2" destOrd="0" presId="urn:microsoft.com/office/officeart/2005/8/layout/equation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B82CC-57C6-4559-8EBD-AE66297EA633}" type="datetimeFigureOut">
              <a:rPr lang="tr-TR" smtClean="0"/>
              <a:pPr/>
              <a:t>22.04.2013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04852-E2DC-4C6D-88D4-9B7B126AAFE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1B94E-C727-4A2F-8D88-57605509A85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68788-F8C8-4DFB-B57F-AA0D156C5B7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79530-C09C-4938-85AB-4C922EE0F08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930FE-7CB5-4256-970A-7D0252E9CD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8F874-5C3A-4323-A3EB-0D046F30D4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6DD25-F9D6-4B13-8D94-377420EFA44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C5AF5-A3FF-41B2-9E34-8A15062DB40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A050B-6611-42F3-8AA9-366F0A0DF24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60D1A-D10D-4B33-B82A-CCAE253A87A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00AB8-5902-40EC-AF0D-11C7BF43A64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CA6E5-5B2F-489F-8E16-EE379AA6F65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ADA64-5EAC-4047-8643-694B8783783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760F3E6-A6A7-40F7-A333-2F662BB88A9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DF12383-1674-400F-8914-ABC30A45FCE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9.wmf"/><Relationship Id="rId7" Type="http://schemas.openxmlformats.org/officeDocument/2006/relationships/diagramLayout" Target="../diagrams/layout1.xml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5" Type="http://schemas.openxmlformats.org/officeDocument/2006/relationships/image" Target="../media/image51.jpeg"/><Relationship Id="rId10" Type="http://schemas.openxmlformats.org/officeDocument/2006/relationships/image" Target="../media/image52.jpeg"/><Relationship Id="rId4" Type="http://schemas.openxmlformats.org/officeDocument/2006/relationships/image" Target="../media/image50.wmf"/><Relationship Id="rId9" Type="http://schemas.openxmlformats.org/officeDocument/2006/relationships/diagramColors" Target="../diagrams/colors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500034" y="857232"/>
            <a:ext cx="8143932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>
                <a:ln w="18000">
                  <a:solidFill>
                    <a:srgbClr val="CCAF0A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Ağız ve Diş Sağlığımız</a:t>
            </a:r>
            <a:br>
              <a:rPr lang="tr-TR" sz="5400" b="1" dirty="0">
                <a:ln w="18000">
                  <a:solidFill>
                    <a:srgbClr val="CCAF0A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endParaRPr lang="tr-TR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00240"/>
            <a:ext cx="424338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492375"/>
            <a:ext cx="348615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4786314" y="5500702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Dt. Zeynep CANVERDİ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857364"/>
            <a:ext cx="6035687" cy="28575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Dişlerimiz </a:t>
            </a:r>
            <a:br>
              <a:rPr lang="tr-TR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tr-TR" sz="5400" b="1" dirty="0" smtClean="0">
                <a:solidFill>
                  <a:srgbClr val="7104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gülmek</a:t>
            </a:r>
            <a:r>
              <a:rPr lang="tr-TR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için gereklidir.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71480"/>
            <a:ext cx="3557593" cy="338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1" descr="C:\Users\DRSEMRA\Desktop\Ağız diş sağlığı\diş foto\imagesCAQQD22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500570"/>
            <a:ext cx="2343150" cy="1952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14942" y="785794"/>
            <a:ext cx="4572032" cy="22860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Süt dişleri </a:t>
            </a:r>
            <a:br>
              <a:rPr lang="tr-T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tr-TR" sz="4000" b="1" dirty="0" smtClean="0">
                <a:solidFill>
                  <a:srgbClr val="7104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daimi dişlerin yerlerini korur</a:t>
            </a:r>
            <a:r>
              <a:rPr lang="tr-T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286375" y="5429264"/>
            <a:ext cx="3857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dirty="0">
                <a:latin typeface="Comic Sans MS" pitchFamily="66" charset="0"/>
              </a:rPr>
              <a:t>Beyaz dişler süt dişi,</a:t>
            </a:r>
          </a:p>
          <a:p>
            <a:r>
              <a:rPr lang="tr-TR" sz="2400" b="1" dirty="0">
                <a:latin typeface="Comic Sans MS" pitchFamily="66" charset="0"/>
              </a:rPr>
              <a:t>Mavi dişler daimi dişler</a:t>
            </a:r>
          </a:p>
        </p:txBody>
      </p:sp>
      <p:pic>
        <p:nvPicPr>
          <p:cNvPr id="13316" name="Picture 6" descr="http://t3.gstatic.com/images?q=tbn:ANd9GcSvS4aQZ9Sy0cNYoyvSu5Vbz5buULEOJqTFPhvQMyAAAAsYjVoJYQ"/>
          <p:cNvPicPr>
            <a:picLocks noChangeAspect="1" noChangeArrowheads="1"/>
          </p:cNvPicPr>
          <p:nvPr/>
        </p:nvPicPr>
        <p:blipFill>
          <a:blip r:embed="rId2" cstate="print"/>
          <a:srcRect l="39999" t="6572" r="2106" b="7986"/>
          <a:stretch>
            <a:fillRect/>
          </a:stretch>
        </p:blipFill>
        <p:spPr bwMode="auto">
          <a:xfrm>
            <a:off x="500034" y="1285860"/>
            <a:ext cx="42306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357563" y="1746250"/>
            <a:ext cx="5857875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Süt dişleri</a:t>
            </a:r>
          </a:p>
          <a:p>
            <a:pPr algn="ctr"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her bir yarım çenede </a:t>
            </a:r>
          </a:p>
          <a:p>
            <a:pPr algn="ctr"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adet orta keser, </a:t>
            </a:r>
          </a:p>
          <a:p>
            <a:pPr algn="ctr"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adet yan keser, </a:t>
            </a:r>
          </a:p>
          <a:p>
            <a:pPr algn="ctr"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adet </a:t>
            </a:r>
            <a:r>
              <a:rPr lang="tr-TR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kanin</a:t>
            </a: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</a:p>
          <a:p>
            <a:pPr algn="ctr"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adet azı diş </a:t>
            </a:r>
          </a:p>
          <a:p>
            <a:pPr algn="ctr"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olmak üzere </a:t>
            </a:r>
          </a:p>
          <a:p>
            <a:pPr algn="ctr">
              <a:defRPr/>
            </a:pPr>
            <a:r>
              <a:rPr lang="tr-TR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 TANE</a:t>
            </a:r>
            <a:endParaRPr lang="tr-TR" sz="66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40" name="Picture 6" descr="http://t3.gstatic.com/images?q=tbn:ANd9GcSvS4aQZ9Sy0cNYoyvSu5Vbz5buULEOJqTFPhvQMyAAAAsYjVoJYQ"/>
          <p:cNvPicPr>
            <a:picLocks noChangeAspect="1" noChangeArrowheads="1"/>
          </p:cNvPicPr>
          <p:nvPr/>
        </p:nvPicPr>
        <p:blipFill>
          <a:blip r:embed="rId2" cstate="print"/>
          <a:srcRect t="-1352" r="59235" b="26080"/>
          <a:stretch>
            <a:fillRect/>
          </a:stretch>
        </p:blipFill>
        <p:spPr bwMode="auto">
          <a:xfrm>
            <a:off x="120650" y="1223963"/>
            <a:ext cx="3665538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1785918" y="500042"/>
            <a:ext cx="514353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SÜT DİŞLERİ</a:t>
            </a:r>
            <a:endParaRPr lang="tr-TR" sz="5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>
          <a:xfrm>
            <a:off x="1928794" y="428604"/>
            <a:ext cx="5214974" cy="1071570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  <a:latin typeface="Comic Sans MS" pitchFamily="66" charset="0"/>
              </a:rPr>
              <a:t>DAİMİ DİŞLER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1643050"/>
            <a:ext cx="6192837" cy="4957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eaLnBrk="1" hangingPunct="1"/>
            <a:r>
              <a:rPr lang="tr-TR" b="1" dirty="0" smtClean="0">
                <a:latin typeface="Comic Sans MS" pitchFamily="66" charset="0"/>
              </a:rPr>
              <a:t>BESİNLERİN ÖNEMİ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10766"/>
            <a:ext cx="4043363" cy="4554538"/>
          </a:xfrm>
        </p:spPr>
        <p:txBody>
          <a:bodyPr/>
          <a:lstStyle/>
          <a:p>
            <a:pPr eaLnBrk="1" hangingPunct="1">
              <a:buClr>
                <a:srgbClr val="990033"/>
              </a:buClr>
              <a:defRPr/>
            </a:pP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Büyüme</a:t>
            </a:r>
          </a:p>
          <a:p>
            <a:pPr eaLnBrk="1" hangingPunct="1">
              <a:buClr>
                <a:srgbClr val="990033"/>
              </a:buClr>
              <a:defRPr/>
            </a:pPr>
            <a:endParaRPr lang="tr-T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Clr>
                <a:srgbClr val="990033"/>
              </a:buClr>
              <a:defRPr/>
            </a:pP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Enerji</a:t>
            </a:r>
          </a:p>
          <a:p>
            <a:pPr eaLnBrk="1" hangingPunct="1">
              <a:buClr>
                <a:srgbClr val="990033"/>
              </a:buClr>
              <a:defRPr/>
            </a:pP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Clr>
                <a:srgbClr val="990033"/>
              </a:buClr>
              <a:defRPr/>
            </a:pP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Sağlıklı kemik, deri ve dişlerin olması için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endParaRPr lang="tr-TR" sz="32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357818" y="1643050"/>
            <a:ext cx="4038600" cy="4525962"/>
          </a:xfrm>
        </p:spPr>
        <p:txBody>
          <a:bodyPr/>
          <a:lstStyle/>
          <a:p>
            <a:pPr eaLnBrk="1" hangingPunct="1">
              <a:buClr>
                <a:srgbClr val="990033"/>
              </a:buClr>
              <a:defRPr/>
            </a:pP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Düşünmeye yardımcıdır</a:t>
            </a:r>
          </a:p>
          <a:p>
            <a:pPr eaLnBrk="1" hangingPunct="1">
              <a:buClr>
                <a:srgbClr val="990033"/>
              </a:buClr>
              <a:defRPr/>
            </a:pPr>
            <a:endParaRPr lang="tr-T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Clr>
                <a:srgbClr val="990033"/>
              </a:buClr>
              <a:defRPr/>
            </a:pPr>
            <a:endParaRPr lang="tr-T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Clr>
                <a:srgbClr val="990033"/>
              </a:buClr>
              <a:buFontTx/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eaLnBrk="1" hangingPunct="1">
              <a:buClr>
                <a:srgbClr val="990033"/>
              </a:buClr>
              <a:defRPr/>
            </a:pP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Öğrenmeye yardımcıdır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endParaRPr lang="tr-TR" sz="32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3" name="Picture 3" descr="j0314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357430"/>
            <a:ext cx="2071687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Besin gruplarının isimlerini sayabilirmisin</a:t>
            </a:r>
            <a:r>
              <a:rPr lang="tr-TR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8" name="Picture 4" descr="j04118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05038"/>
            <a:ext cx="3846512" cy="3154362"/>
          </a:xfrm>
          <a:noFill/>
        </p:spPr>
      </p:pic>
      <p:pic>
        <p:nvPicPr>
          <p:cNvPr id="19459" name="Picture 5" descr="j02868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27513"/>
            <a:ext cx="228600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j02333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741863"/>
            <a:ext cx="23622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j02871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124200"/>
            <a:ext cx="22240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4572000" y="1766888"/>
            <a:ext cx="32623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0033"/>
              </a:buClr>
              <a:buFontTx/>
              <a:buChar char="•"/>
              <a:defRPr/>
            </a:pPr>
            <a:r>
              <a:rPr lang="tr-TR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Buğday, pirinç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990033"/>
              </a:buClr>
              <a:buFontTx/>
              <a:buChar char="•"/>
              <a:defRPr/>
            </a:pPr>
            <a:r>
              <a:rPr lang="tr-TR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Sebze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990033"/>
              </a:buClr>
              <a:buFontTx/>
              <a:buChar char="•"/>
              <a:defRPr/>
            </a:pPr>
            <a:r>
              <a:rPr lang="tr-TR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Meyvalar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990033"/>
              </a:buClr>
              <a:buFontTx/>
              <a:buChar char="•"/>
              <a:defRPr/>
            </a:pPr>
            <a:r>
              <a:rPr lang="tr-TR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Süt, peynir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990033"/>
              </a:buClr>
              <a:buFontTx/>
              <a:buChar char="•"/>
              <a:defRPr/>
            </a:pPr>
            <a:r>
              <a:rPr lang="tr-TR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Et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002587" cy="692150"/>
          </a:xfrm>
        </p:spPr>
        <p:txBody>
          <a:bodyPr/>
          <a:lstStyle/>
          <a:p>
            <a:r>
              <a:rPr lang="tr-TR" sz="3200" smtClean="0"/>
              <a:t>DİŞLERİMİZ İÇİN FAYDALI GIDALAR</a:t>
            </a:r>
          </a:p>
        </p:txBody>
      </p:sp>
      <p:pic>
        <p:nvPicPr>
          <p:cNvPr id="20483" name="Picture 4" descr="kars-taze-kasar-peyniri-mb20757_158151_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000125"/>
            <a:ext cx="3643313" cy="2746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5" descr="peyn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000500"/>
            <a:ext cx="3714750" cy="2619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2" name="Picture 2" descr="http://www.alibabakuruyemis.com/wp-content/uploads/2011/12/findik.jpg"/>
          <p:cNvPicPr>
            <a:picLocks noChangeAspect="1" noChangeArrowheads="1"/>
          </p:cNvPicPr>
          <p:nvPr/>
        </p:nvPicPr>
        <p:blipFill>
          <a:blip r:embed="rId4"/>
          <a:srcRect l="5263" t="20569" r="8772" b="16104"/>
          <a:stretch>
            <a:fillRect/>
          </a:stretch>
        </p:blipFill>
        <p:spPr bwMode="auto">
          <a:xfrm>
            <a:off x="642910" y="1142984"/>
            <a:ext cx="3786214" cy="2086281"/>
          </a:xfrm>
          <a:prstGeom prst="rect">
            <a:avLst/>
          </a:prstGeom>
          <a:noFill/>
        </p:spPr>
      </p:pic>
      <p:pic>
        <p:nvPicPr>
          <p:cNvPr id="30724" name="Picture 4" descr="http://www.bahcebitkileri.org/wp-content/uploads/2011/05/s%C3%BCt.jpg"/>
          <p:cNvPicPr>
            <a:picLocks noChangeAspect="1" noChangeArrowheads="1"/>
          </p:cNvPicPr>
          <p:nvPr/>
        </p:nvPicPr>
        <p:blipFill>
          <a:blip r:embed="rId5"/>
          <a:srcRect l="7329" t="4016" r="9117"/>
          <a:stretch>
            <a:fillRect/>
          </a:stretch>
        </p:blipFill>
        <p:spPr bwMode="auto">
          <a:xfrm>
            <a:off x="428596" y="3214686"/>
            <a:ext cx="4071966" cy="3414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pic>
        <p:nvPicPr>
          <p:cNvPr id="18435" name="Picture 4" descr="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420938"/>
            <a:ext cx="1368425" cy="3667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7" descr="kola!!!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738" y="2511425"/>
            <a:ext cx="4968875" cy="372745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9707" name="AutoShape 10"/>
          <p:cNvSpPr>
            <a:spLocks noChangeArrowheads="1"/>
          </p:cNvSpPr>
          <p:nvPr/>
        </p:nvSpPr>
        <p:spPr bwMode="auto">
          <a:xfrm>
            <a:off x="1979613" y="4005263"/>
            <a:ext cx="1655762" cy="360362"/>
          </a:xfrm>
          <a:prstGeom prst="rightArrow">
            <a:avLst>
              <a:gd name="adj1" fmla="val 50000"/>
              <a:gd name="adj2" fmla="val 11486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755650" y="692150"/>
            <a:ext cx="7920038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dirty="0">
                <a:solidFill>
                  <a:srgbClr val="FF3300"/>
                </a:solidFill>
                <a:latin typeface="Comic Sans MS" pitchFamily="66" charset="0"/>
              </a:rPr>
              <a:t>KOLA</a:t>
            </a:r>
            <a:r>
              <a:rPr lang="tr-TR" sz="2800" b="1" dirty="0">
                <a:latin typeface="Comic Sans MS" pitchFamily="66" charset="0"/>
              </a:rPr>
              <a:t> </a:t>
            </a:r>
            <a:r>
              <a:rPr lang="tr-TR" sz="2800" b="1" dirty="0">
                <a:solidFill>
                  <a:schemeClr val="accent2"/>
                </a:solidFill>
                <a:latin typeface="Comic Sans MS" pitchFamily="66" charset="0"/>
              </a:rPr>
              <a:t>GİBİ ASİTLİ İÇECEKLER DİŞLERİN AŞINMASINA VE BOYANMASINA NEDEN OLUR…</a:t>
            </a:r>
          </a:p>
        </p:txBody>
      </p:sp>
      <p:pic>
        <p:nvPicPr>
          <p:cNvPr id="29709" name="Picture 7" descr="j02907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1163" y="3933825"/>
            <a:ext cx="16668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3143240" y="357166"/>
            <a:ext cx="3000396" cy="928694"/>
          </a:xfrm>
        </p:spPr>
        <p:txBody>
          <a:bodyPr>
            <a:normAutofit/>
          </a:bodyPr>
          <a:lstStyle/>
          <a:p>
            <a:pPr eaLnBrk="1" hangingPunct="1"/>
            <a:r>
              <a:rPr lang="tr-TR" sz="4800" b="1" dirty="0" smtClean="0">
                <a:solidFill>
                  <a:srgbClr val="7030A0"/>
                </a:solidFill>
                <a:latin typeface="Comic Sans MS" pitchFamily="66" charset="0"/>
              </a:rPr>
              <a:t>Atıştırma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58175" cy="476885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defRPr/>
            </a:pP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Yemek aralarında atıştırır mısınız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 sevdiğiniz atıştırmalıklar nelerdir?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 çok ne zaman yersiniz?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85728"/>
            <a:ext cx="1619672" cy="1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056" y="4573860"/>
            <a:ext cx="381317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8656" y="3251473"/>
            <a:ext cx="33274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7444" y="4619648"/>
            <a:ext cx="10541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j02376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8156" y="5112023"/>
            <a:ext cx="13271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j02325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619" y="3638823"/>
            <a:ext cx="9667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77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940152" y="2204864"/>
            <a:ext cx="2514630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00108"/>
            <a:ext cx="8929718" cy="1142991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tr-TR" sz="3200" b="1" dirty="0" smtClean="0">
                <a:solidFill>
                  <a:schemeClr val="tx2"/>
                </a:solidFill>
                <a:latin typeface="Comic Sans MS" pitchFamily="66" charset="0"/>
              </a:rPr>
              <a:t>Mikroorganizma+karbonhidratlar	    Asit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6715140" y="1142984"/>
            <a:ext cx="714380" cy="285752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pic>
        <p:nvPicPr>
          <p:cNvPr id="21509" name="Picture 4" descr="decay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28868"/>
            <a:ext cx="6605604" cy="4163799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625" name="Picture 1" descr="C:\Users\DRSEMRA\Desktop\Ağız diş sağlığı\diş foto\imagesCAELQOW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</p:spPr>
      </p:pic>
      <p:pic>
        <p:nvPicPr>
          <p:cNvPr id="26626" name="Picture 2" descr="http://www.gulluoglu.com/Media/Default/urunler/pasta-b-38.jpg"/>
          <p:cNvPicPr>
            <a:picLocks noChangeAspect="1" noChangeArrowheads="1"/>
          </p:cNvPicPr>
          <p:nvPr/>
        </p:nvPicPr>
        <p:blipFill>
          <a:blip r:embed="rId4" cstate="print"/>
          <a:srcRect l="27002" t="7744" r="26689"/>
          <a:stretch>
            <a:fillRect/>
          </a:stretch>
        </p:blipFill>
        <p:spPr bwMode="auto">
          <a:xfrm>
            <a:off x="5214942" y="214290"/>
            <a:ext cx="857256" cy="942156"/>
          </a:xfrm>
          <a:prstGeom prst="rect">
            <a:avLst/>
          </a:prstGeom>
          <a:noFill/>
        </p:spPr>
      </p:pic>
      <p:pic>
        <p:nvPicPr>
          <p:cNvPr id="26628" name="Picture 4" descr="https://encrypted-tbn3.gstatic.com/images?q=tbn:ANd9GcTtJFZ9jH9Kv-KnBeFD4DiAZSoj8zkEcmbJAcYH14X_pnmRrYt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500174"/>
            <a:ext cx="1316734" cy="800099"/>
          </a:xfrm>
          <a:prstGeom prst="rect">
            <a:avLst/>
          </a:prstGeom>
          <a:noFill/>
        </p:spPr>
      </p:pic>
      <p:pic>
        <p:nvPicPr>
          <p:cNvPr id="26630" name="Picture 6" descr="http://www.ordugazete.com/haber/manset/19062012183429-11430.jpg"/>
          <p:cNvPicPr>
            <a:picLocks noChangeAspect="1" noChangeArrowheads="1"/>
          </p:cNvPicPr>
          <p:nvPr/>
        </p:nvPicPr>
        <p:blipFill>
          <a:blip r:embed="rId6" cstate="print"/>
          <a:srcRect l="7477" t="3713" r="6478" b="3429"/>
          <a:stretch>
            <a:fillRect/>
          </a:stretch>
        </p:blipFill>
        <p:spPr bwMode="auto">
          <a:xfrm>
            <a:off x="4143372" y="0"/>
            <a:ext cx="1071570" cy="1039583"/>
          </a:xfrm>
          <a:prstGeom prst="rect">
            <a:avLst/>
          </a:prstGeom>
          <a:noFill/>
        </p:spPr>
      </p:pic>
      <p:pic>
        <p:nvPicPr>
          <p:cNvPr id="26631" name="Picture 7" descr="C:\Users\DRSEMRA\Desktop\Ağız diş sağlığı\diş foto\imagesCA9YZ9V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1571612"/>
            <a:ext cx="1143007" cy="784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İçerik Yer Tutucusu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282892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Ağız</a:t>
            </a:r>
            <a:endParaRPr lang="tr-TR" sz="4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>
              <a:buFont typeface="Wingdings" pitchFamily="2" charset="2"/>
              <a:buNone/>
            </a:pPr>
            <a:r>
              <a:rPr lang="tr-TR" b="1" dirty="0" smtClean="0">
                <a:latin typeface="Comic Sans MS" pitchFamily="66" charset="0"/>
              </a:rPr>
              <a:t>Hastalıkların vücudumuza giriş yollarından bir tanesidir. Bu yüzden hastalıkları engellemek ve sağlıklı olmak için ağız ve diş bakımı çok önemlidir. </a:t>
            </a:r>
          </a:p>
          <a:p>
            <a:endParaRPr lang="tr-TR" b="1" dirty="0" smtClean="0">
              <a:latin typeface="Comic Sans MS" pitchFamily="66" charset="0"/>
            </a:endParaRPr>
          </a:p>
        </p:txBody>
      </p:sp>
      <p:pic>
        <p:nvPicPr>
          <p:cNvPr id="4099" name="Picture 5" descr="tunca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573463"/>
            <a:ext cx="2379662" cy="2809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2575173" cy="257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tr-TR" sz="3600" smtClean="0"/>
              <a:t> </a:t>
            </a:r>
          </a:p>
        </p:txBody>
      </p:sp>
      <p:sp>
        <p:nvSpPr>
          <p:cNvPr id="22534" name="Text Box 17"/>
          <p:cNvSpPr txBox="1">
            <a:spLocks noChangeArrowheads="1"/>
          </p:cNvSpPr>
          <p:nvPr/>
        </p:nvSpPr>
        <p:spPr bwMode="auto">
          <a:xfrm>
            <a:off x="827088" y="47625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3300"/>
                </a:solidFill>
                <a:latin typeface="Comic Sans MS" pitchFamily="66" charset="0"/>
              </a:rPr>
              <a:t>ŞEKER VE ÇİKOLATA MİKROPLARI BESLER!!!</a:t>
            </a:r>
          </a:p>
        </p:txBody>
      </p:sp>
      <p:pic>
        <p:nvPicPr>
          <p:cNvPr id="10" name="Picture 4" descr="sy0107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1071602" cy="10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j01127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929198"/>
            <a:ext cx="1500166" cy="116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j04079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214950"/>
            <a:ext cx="928694" cy="100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580063" y="2440583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bg2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627313" y="2440583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bg2"/>
                </a:solidFill>
                <a:latin typeface="Times New Roman" pitchFamily="18" charset="0"/>
              </a:rPr>
              <a:t>+</a:t>
            </a:r>
          </a:p>
        </p:txBody>
      </p:sp>
      <p:pic>
        <p:nvPicPr>
          <p:cNvPr id="15" name="Picture 9" descr="ECC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739" y="4857736"/>
            <a:ext cx="340026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15 Diyagram"/>
          <p:cNvGraphicFramePr/>
          <p:nvPr/>
        </p:nvGraphicFramePr>
        <p:xfrm>
          <a:off x="714348" y="11429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7649" name="Picture 1" descr="C:\Users\DRSEMRA\Desktop\Ağız diş sağlığı\diş foto\imagesCAE3NXLU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702" y="1285860"/>
            <a:ext cx="1928826" cy="144868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 l="10417" t="20839" r="8334" b="6225"/>
          <a:stretch>
            <a:fillRect/>
          </a:stretch>
        </p:blipFill>
        <p:spPr>
          <a:xfrm>
            <a:off x="3286116" y="2285992"/>
            <a:ext cx="278608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142984"/>
            <a:ext cx="7704856" cy="122413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3600" b="1" dirty="0" smtClean="0">
                <a:solidFill>
                  <a:schemeClr val="tx2"/>
                </a:solidFill>
                <a:latin typeface="Comic Sans MS" pitchFamily="66" charset="0"/>
              </a:rPr>
              <a:t>asitin dişle teması diş çürüğüne neden olur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40457"/>
            <a:ext cx="3643338" cy="241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Metin kutusu"/>
          <p:cNvSpPr txBox="1"/>
          <p:nvPr/>
        </p:nvSpPr>
        <p:spPr>
          <a:xfrm>
            <a:off x="3571868" y="50004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20 dakika</a:t>
            </a:r>
            <a:endParaRPr lang="tr-TR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5601" name="Picture 1" descr="C:\Users\DRSEMRA\Desktop\Ağız diş sağlığı\diş foto\imagesCAR3MW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267200"/>
            <a:ext cx="17621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C:\Users\DRSEMRA\Desktop\Ağız diş sağlığı\diş foto\imagesCAD90N7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0060" y="4500570"/>
            <a:ext cx="37139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4329114" cy="1224714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DİŞ PLAĞI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70563" cy="4525963"/>
          </a:xfrm>
        </p:spPr>
        <p:txBody>
          <a:bodyPr/>
          <a:lstStyle/>
          <a:p>
            <a:pPr eaLnBrk="1" hangingPunct="1">
              <a:buClr>
                <a:srgbClr val="990033"/>
              </a:buClr>
            </a:pPr>
            <a:r>
              <a:rPr lang="tr-TR" sz="2400" b="1" dirty="0" smtClean="0">
                <a:latin typeface="Comic Sans MS" pitchFamily="66" charset="0"/>
              </a:rPr>
              <a:t>Hergün dişlerin ve dişetlerinin üzerinde plak adı verilen bir film tabakası oluşur. Bu tabakanın içinde bakteriler bulunur.</a:t>
            </a: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buClr>
                <a:srgbClr val="990033"/>
              </a:buClr>
            </a:pP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buClr>
                <a:srgbClr val="990033"/>
              </a:buClr>
            </a:pPr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Bakteriler</a:t>
            </a:r>
            <a:r>
              <a:rPr lang="tr-TR" sz="2400" b="1" dirty="0" smtClean="0">
                <a:latin typeface="Comic Sans MS" pitchFamily="66" charset="0"/>
              </a:rPr>
              <a:t> mikroskop yardımı ile görülebilen çok küçük canlılardır.</a:t>
            </a: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buClr>
                <a:srgbClr val="990033"/>
              </a:buClr>
            </a:pP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buClr>
                <a:srgbClr val="990033"/>
              </a:buClr>
            </a:pPr>
            <a:r>
              <a:rPr lang="tr-TR" sz="2400" b="1" dirty="0" smtClean="0">
                <a:solidFill>
                  <a:srgbClr val="FF0066"/>
                </a:solidFill>
                <a:latin typeface="Comic Sans MS" pitchFamily="66" charset="0"/>
              </a:rPr>
              <a:t>Yapışkan</a:t>
            </a:r>
            <a:r>
              <a:rPr lang="tr-TR" sz="2400" b="1" dirty="0" smtClean="0">
                <a:latin typeface="Comic Sans MS" pitchFamily="66" charset="0"/>
              </a:rPr>
              <a:t>, </a:t>
            </a:r>
            <a:r>
              <a:rPr lang="tr-TR" sz="2400" b="1" dirty="0" smtClean="0">
                <a:solidFill>
                  <a:srgbClr val="71047C"/>
                </a:solidFill>
                <a:latin typeface="Comic Sans MS" pitchFamily="66" charset="0"/>
              </a:rPr>
              <a:t>şekerli</a:t>
            </a:r>
            <a:r>
              <a:rPr lang="tr-TR" sz="2400" b="1" dirty="0" smtClean="0">
                <a:latin typeface="Comic Sans MS" pitchFamily="66" charset="0"/>
              </a:rPr>
              <a:t> besinler dişler üzerinde kaldığında bakteriler için besin kaynağı olmaktadır.</a:t>
            </a:r>
            <a:endParaRPr lang="en-US" sz="2400" b="1" dirty="0" smtClean="0">
              <a:latin typeface="Comic Sans MS" pitchFamily="66" charset="0"/>
            </a:endParaRPr>
          </a:p>
          <a:p>
            <a:pPr eaLnBrk="1" hangingPunct="1"/>
            <a:endParaRPr lang="tr-TR" sz="2400" b="1" dirty="0" smtClean="0">
              <a:latin typeface="Comic Sans MS" pitchFamily="66" charset="0"/>
            </a:endParaRPr>
          </a:p>
        </p:txBody>
      </p:sp>
      <p:pic>
        <p:nvPicPr>
          <p:cNvPr id="5" name="Picture 2" descr="dental pla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572008"/>
            <a:ext cx="2627784" cy="18506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3" descr="dental pl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500306"/>
            <a:ext cx="2519066" cy="16165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4577" name="Picture 1" descr="C:\Users\DRSEMRA\Desktop\Ağız diş sağlığı\diş foto\imagesCA841BP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57166"/>
            <a:ext cx="2571750" cy="17811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285728"/>
            <a:ext cx="3971924" cy="1224714"/>
          </a:xfrm>
        </p:spPr>
        <p:txBody>
          <a:bodyPr/>
          <a:lstStyle/>
          <a:p>
            <a:r>
              <a:rPr lang="tr-TR" b="1" dirty="0" smtClean="0"/>
              <a:t>DİŞ ETİ ABSESİ</a:t>
            </a:r>
            <a:endParaRPr lang="tr-TR" b="1" dirty="0"/>
          </a:p>
        </p:txBody>
      </p:sp>
      <p:pic>
        <p:nvPicPr>
          <p:cNvPr id="4" name="Picture 4" descr="hat,ice 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3116"/>
            <a:ext cx="4933329" cy="3261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Sağlıklı dişler için neler yapabiliriz?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88840"/>
            <a:ext cx="8229600" cy="4525962"/>
          </a:xfrm>
        </p:spPr>
        <p:txBody>
          <a:bodyPr/>
          <a:lstStyle/>
          <a:p>
            <a:pPr eaLnBrk="1" hangingPunct="1"/>
            <a:r>
              <a:rPr lang="tr-TR" b="1" dirty="0" smtClean="0">
                <a:latin typeface="Comic Sans MS" pitchFamily="66" charset="0"/>
              </a:rPr>
              <a:t>Dişlerimizi güzel fırçalamalıyız.</a:t>
            </a:r>
          </a:p>
          <a:p>
            <a:pPr eaLnBrk="1" hangingPunct="1"/>
            <a:r>
              <a:rPr lang="tr-TR" b="1" dirty="0" smtClean="0">
                <a:latin typeface="Comic Sans MS" pitchFamily="66" charset="0"/>
              </a:rPr>
              <a:t>Sağlıklı besinler yemeliyiz.</a:t>
            </a:r>
          </a:p>
        </p:txBody>
      </p:sp>
      <p:pic>
        <p:nvPicPr>
          <p:cNvPr id="5" name="Picture 4" descr="Toothfai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310" y="3512343"/>
            <a:ext cx="4236762" cy="294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https://encrypted-tbn3.gstatic.com/images?q=tbn:ANd9GcTnd6eWo6e9eGlDRlMvNgWgoLQ4bVq-oxqeIb_1K6AoR6D4Tmf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428868"/>
            <a:ext cx="2154850" cy="1428760"/>
          </a:xfrm>
          <a:prstGeom prst="rect">
            <a:avLst/>
          </a:prstGeom>
          <a:noFill/>
        </p:spPr>
      </p:pic>
      <p:pic>
        <p:nvPicPr>
          <p:cNvPr id="2" name="Picture 2" descr="http://www.haberexen.com/d/news/119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000504"/>
            <a:ext cx="3337571" cy="22145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r>
              <a:rPr lang="tr-TR" b="1" dirty="0" smtClean="0">
                <a:latin typeface="Comic Sans MS" pitchFamily="66" charset="0"/>
              </a:rPr>
              <a:t>İdeal Ağız Bakımınız için;</a:t>
            </a:r>
          </a:p>
        </p:txBody>
      </p:sp>
      <p:sp>
        <p:nvSpPr>
          <p:cNvPr id="33795" name="2 İçerik Yer Tutucusu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52863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endParaRPr lang="tr-TR" sz="2400" dirty="0" smtClean="0"/>
          </a:p>
          <a:p>
            <a:pPr algn="just">
              <a:buFontTx/>
              <a:buNone/>
            </a:pPr>
            <a:r>
              <a:rPr lang="tr-TR" sz="2800" b="1" dirty="0" smtClean="0">
                <a:solidFill>
                  <a:schemeClr val="accent1"/>
                </a:solidFill>
                <a:latin typeface="Comic Sans MS" pitchFamily="66" charset="0"/>
              </a:rPr>
              <a:t>1)Düzenli diş hekimi ziyareti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tr-TR" sz="2800" b="1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tr-TR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)Diş </a:t>
            </a:r>
            <a:r>
              <a:rPr lang="tr-TR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fırçalama ve diş ipi </a:t>
            </a:r>
            <a:r>
              <a:rPr lang="tr-TR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kullanımı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tr-TR" sz="28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tr-TR" sz="2800" b="1" dirty="0" smtClean="0">
                <a:solidFill>
                  <a:schemeClr val="accent2"/>
                </a:solidFill>
                <a:latin typeface="Comic Sans MS" pitchFamily="66" charset="0"/>
              </a:rPr>
              <a:t>3)Flor </a:t>
            </a:r>
            <a:r>
              <a:rPr lang="tr-TR" sz="2800" b="1" dirty="0" smtClean="0">
                <a:solidFill>
                  <a:schemeClr val="accent2"/>
                </a:solidFill>
                <a:latin typeface="Comic Sans MS" pitchFamily="66" charset="0"/>
              </a:rPr>
              <a:t>kullanımı (diş macunu, gargaralar veya hekim tarafından uygulanması şeklinde)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tr-TR" sz="2800" b="1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sz="2800" b="1" dirty="0" smtClean="0">
                <a:solidFill>
                  <a:srgbClr val="660033"/>
                </a:solidFill>
                <a:latin typeface="Comic Sans MS" pitchFamily="66" charset="0"/>
              </a:rPr>
              <a:t>4)Ara öğünler ve tatlı gıdaların tüketilmesi azaltılmalı, sonrasında mutlaka dişler fırçalanmalı</a:t>
            </a:r>
          </a:p>
          <a:p>
            <a:pPr algn="just">
              <a:buFont typeface="Wingdings" pitchFamily="2" charset="2"/>
              <a:buNone/>
            </a:pPr>
            <a:endParaRPr lang="tr-TR" sz="2400" dirty="0" smtClean="0">
              <a:solidFill>
                <a:srgbClr val="660033"/>
              </a:solidFill>
            </a:endParaRPr>
          </a:p>
        </p:txBody>
      </p:sp>
      <p:pic>
        <p:nvPicPr>
          <p:cNvPr id="5124" name="Picture 9" descr="floss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500306"/>
            <a:ext cx="1789112" cy="143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brushing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214422"/>
            <a:ext cx="1262063" cy="1255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928662" y="4429132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latin typeface="Comic Sans MS" pitchFamily="66" charset="0"/>
              </a:rPr>
              <a:t>DİŞLERİMİZİ </a:t>
            </a:r>
            <a:r>
              <a:rPr lang="tr-TR" sz="2800" b="1" dirty="0" smtClean="0">
                <a:solidFill>
                  <a:srgbClr val="7030A0"/>
                </a:solidFill>
                <a:latin typeface="Comic Sans MS" pitchFamily="66" charset="0"/>
              </a:rPr>
              <a:t>FLORÜRLÜ BİR MACUN </a:t>
            </a:r>
            <a:r>
              <a:rPr lang="tr-TR" sz="2800" b="1" dirty="0" smtClean="0">
                <a:latin typeface="Comic Sans MS" pitchFamily="66" charset="0"/>
              </a:rPr>
              <a:t>İLE </a:t>
            </a: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GÜNDE İKİ KERE </a:t>
            </a:r>
            <a:r>
              <a:rPr lang="tr-TR" sz="2800" b="1" dirty="0" smtClean="0">
                <a:latin typeface="Comic Sans MS" pitchFamily="66" charset="0"/>
              </a:rPr>
              <a:t>FIRÇALAMALIYIZ.</a:t>
            </a:r>
            <a:endParaRPr lang="tr-TR" sz="2800" dirty="0"/>
          </a:p>
        </p:txBody>
      </p:sp>
      <p:sp>
        <p:nvSpPr>
          <p:cNvPr id="10" name="9 Başlık"/>
          <p:cNvSpPr>
            <a:spLocks noGrp="1"/>
          </p:cNvSpPr>
          <p:nvPr>
            <p:ph type="title"/>
          </p:nvPr>
        </p:nvSpPr>
        <p:spPr>
          <a:xfrm>
            <a:off x="1571604" y="500042"/>
            <a:ext cx="5829312" cy="129615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omic Sans MS" pitchFamily="66" charset="0"/>
              </a:rPr>
              <a:t>Dişlerimizi ne zaman </a:t>
            </a:r>
            <a:br>
              <a:rPr lang="tr-TR" b="1" dirty="0" smtClean="0">
                <a:latin typeface="Comic Sans MS" pitchFamily="66" charset="0"/>
              </a:rPr>
            </a:br>
            <a:r>
              <a:rPr lang="tr-TR" b="1" dirty="0" smtClean="0">
                <a:latin typeface="Comic Sans MS" pitchFamily="66" charset="0"/>
              </a:rPr>
              <a:t>   fırçalamalıyız?</a:t>
            </a:r>
            <a:endParaRPr lang="tr-TR" b="1" dirty="0">
              <a:latin typeface="Comic Sans MS" pitchFamily="66" charset="0"/>
            </a:endParaRPr>
          </a:p>
        </p:txBody>
      </p:sp>
      <p:pic>
        <p:nvPicPr>
          <p:cNvPr id="20481" name="Picture 1" descr="C:\Users\DRSEMRA\Desktop\Ağız diş sağlığı\diş foto\imagesCAV5H5W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71678"/>
            <a:ext cx="2881324" cy="2149911"/>
          </a:xfrm>
          <a:prstGeom prst="rect">
            <a:avLst/>
          </a:prstGeom>
          <a:noFill/>
        </p:spPr>
      </p:pic>
      <p:pic>
        <p:nvPicPr>
          <p:cNvPr id="5" name="Picture 4" descr="Tooth_dance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929198"/>
            <a:ext cx="1764860" cy="15854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DRSEMRA\Desktop\Ağız diş sağlığı\diş foto\imagesCA5R277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2643206" cy="2657266"/>
          </a:xfrm>
          <a:prstGeom prst="rect">
            <a:avLst/>
          </a:prstGeom>
          <a:noFill/>
        </p:spPr>
      </p:pic>
      <p:pic>
        <p:nvPicPr>
          <p:cNvPr id="61443" name="Picture 3" descr="C:\Users\DRSEMRA\Desktop\Ağız diş sağlığı\diş foto\imagesCALFJM0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9" y="4071942"/>
            <a:ext cx="3322453" cy="2210941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4643438" y="1071546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Kahvaltıdan sonraaaa</a:t>
            </a:r>
            <a:endParaRPr lang="tr-TR" sz="40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000100" y="4357694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Yatmadan önceeee</a:t>
            </a:r>
            <a:endParaRPr lang="tr-TR" sz="4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214678" y="335756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latin typeface="Comic Sans MS" pitchFamily="66" charset="0"/>
              </a:rPr>
              <a:t>Günde 2 kereee</a:t>
            </a:r>
            <a:endParaRPr lang="tr-TR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7858180" cy="4684735"/>
          </a:xfrm>
        </p:spPr>
        <p:txBody>
          <a:bodyPr>
            <a:noAutofit/>
          </a:bodyPr>
          <a:lstStyle/>
          <a:p>
            <a:pPr lvl="0" algn="l"/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>FLORÜR,</a:t>
            </a:r>
            <a:b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>DİŞLERDE </a:t>
            </a:r>
            <a:r>
              <a:rPr lang="tr-TR" sz="4000" b="1" dirty="0">
                <a:solidFill>
                  <a:srgbClr val="FFFF00"/>
                </a:solidFill>
                <a:latin typeface="Comic Sans MS" pitchFamily="66" charset="0"/>
              </a:rPr>
              <a:t>ÇÜRÜK OLUŞMASINI ÖNLER.</a:t>
            </a:r>
            <a:r>
              <a:rPr lang="tr-TR" sz="4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40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tr-TR" sz="40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>BAŞTA </a:t>
            </a:r>
            <a:r>
              <a:rPr lang="tr-TR" sz="4000" b="1" dirty="0">
                <a:solidFill>
                  <a:srgbClr val="FFFF00"/>
                </a:solidFill>
                <a:latin typeface="Comic Sans MS" pitchFamily="66" charset="0"/>
              </a:rPr>
              <a:t>DİŞ MACUNU OLMAK ÜZERE AĞIZ GARGARALARINDA, </a:t>
            </a:r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>JELLERDE </a:t>
            </a:r>
            <a:r>
              <a:rPr lang="tr-TR" sz="4000" b="1" dirty="0">
                <a:solidFill>
                  <a:srgbClr val="FFFF00"/>
                </a:solidFill>
                <a:latin typeface="Comic Sans MS" pitchFamily="66" charset="0"/>
              </a:rPr>
              <a:t>FLORÜR </a:t>
            </a:r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>BULUNUR</a:t>
            </a:r>
            <a:r>
              <a:rPr lang="tr-TR" sz="4000" b="1" dirty="0">
                <a:solidFill>
                  <a:srgbClr val="FFFF00"/>
                </a:solidFill>
                <a:latin typeface="Comic Sans MS" pitchFamily="66" charset="0"/>
              </a:rPr>
              <a:t>.</a:t>
            </a:r>
            <a:r>
              <a:rPr lang="tr-TR" sz="4000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tr-TR" sz="4000" dirty="0">
                <a:solidFill>
                  <a:srgbClr val="FFFF00"/>
                </a:solidFill>
                <a:latin typeface="Comic Sans MS" pitchFamily="66" charset="0"/>
              </a:rPr>
            </a:br>
            <a:endParaRPr lang="tr-T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https://encrypted-tbn3.gstatic.com/images?q=tbn:ANd9GcQpcbpJkW8qwTDtimvzpV1lQSkG3OQlEdBkN0Jqp5BOz7JwHqS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78579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928670"/>
            <a:ext cx="7829576" cy="775542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latin typeface="Comic Sans MS" pitchFamily="66" charset="0"/>
              </a:rPr>
              <a:t>DİŞLER NASIL FIRÇALANIR?</a:t>
            </a:r>
            <a:endParaRPr lang="tr-TR" sz="4000" dirty="0">
              <a:latin typeface="Comic Sans MS" pitchFamily="66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71472" y="1785926"/>
            <a:ext cx="40719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Uçları yuvarlatılmış, yumuşak kıllı diş fırçalarını tercih ediyoruz.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32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Çünkü yumuşak kıllar, dişeti dokusunu yaralamaz.</a:t>
            </a:r>
          </a:p>
        </p:txBody>
      </p:sp>
      <p:pic>
        <p:nvPicPr>
          <p:cNvPr id="64514" name="Picture 2" descr="C:\Users\DRSEMRA\Desktop\Ağız diş sağlığı\diş foto\GLISTER-COCUKLAR-ICIN-DIS-FIRCASI-kargo-bedava__68612583_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4405320" cy="4405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52" y="928670"/>
            <a:ext cx="6786610" cy="1857388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itchFamily="66" charset="0"/>
              </a:rPr>
              <a:t>AĞZIMIZDA </a:t>
            </a:r>
            <a:r>
              <a:rPr lang="tr-TR" b="1" dirty="0" smtClean="0">
                <a:latin typeface="Comic Sans MS" pitchFamily="66" charset="0"/>
              </a:rPr>
              <a:t>NELER</a:t>
            </a:r>
            <a:br>
              <a:rPr lang="tr-TR" b="1" dirty="0" smtClean="0">
                <a:latin typeface="Comic Sans MS" pitchFamily="66" charset="0"/>
              </a:rPr>
            </a:br>
            <a:r>
              <a:rPr lang="tr-TR" b="1" dirty="0" smtClean="0">
                <a:latin typeface="Comic Sans MS" pitchFamily="66" charset="0"/>
              </a:rPr>
              <a:t>      VAAAAR?</a:t>
            </a:r>
            <a:endParaRPr lang="tr-TR" b="1" dirty="0">
              <a:latin typeface="Comic Sans MS" pitchFamily="66" charset="0"/>
            </a:endParaRPr>
          </a:p>
        </p:txBody>
      </p:sp>
      <p:pic>
        <p:nvPicPr>
          <p:cNvPr id="1026" name="Picture 2" descr="http://img1.loadtr.com/b-415444-%C5%9Fa%C5%9Fk%C4%B1n_beb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7" y="3335189"/>
            <a:ext cx="3929090" cy="2970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714356"/>
            <a:ext cx="5114932" cy="58245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200" b="1" dirty="0" smtClean="0">
                <a:solidFill>
                  <a:schemeClr val="tx2"/>
                </a:solidFill>
                <a:latin typeface="Comic Sans MS" pitchFamily="66" charset="0"/>
              </a:rPr>
              <a:t>Ailedeki her bireyin ayrı bir fırçası olmalı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32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200" b="1" dirty="0" smtClean="0">
                <a:solidFill>
                  <a:schemeClr val="tx2"/>
                </a:solidFill>
                <a:latin typeface="Comic Sans MS" pitchFamily="66" charset="0"/>
              </a:rPr>
              <a:t>İdeal bir diş fırçası,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2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200" b="1" dirty="0" smtClean="0">
                <a:solidFill>
                  <a:schemeClr val="tx2"/>
                </a:solidFill>
                <a:latin typeface="Comic Sans MS" pitchFamily="66" charset="0"/>
              </a:rPr>
              <a:t>Ağızdaki her dişe kolay ulaşabilmeli ve rahatça kullanılabilmelidir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32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200" b="1" dirty="0" smtClean="0">
                <a:solidFill>
                  <a:schemeClr val="tx2"/>
                </a:solidFill>
                <a:latin typeface="Comic Sans MS" pitchFamily="66" charset="0"/>
              </a:rPr>
              <a:t>Diş fırçası 3 ayda bir değiştirilmeli</a:t>
            </a:r>
            <a:endParaRPr lang="tr-TR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5538" name="Picture 2" descr="C:\Users\DRSEMRA\Desktop\Ağız diş sağlığı\diş foto\imagesCAADIIT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143248"/>
            <a:ext cx="3214710" cy="3214710"/>
          </a:xfrm>
          <a:prstGeom prst="rect">
            <a:avLst/>
          </a:prstGeom>
          <a:noFill/>
        </p:spPr>
      </p:pic>
      <p:pic>
        <p:nvPicPr>
          <p:cNvPr id="65539" name="Picture 3" descr="C:\Users\DRSEMRA\Desktop\Ağız diş sağlığı\diş foto\imagesCAFW1S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000108"/>
            <a:ext cx="1905000" cy="1295400"/>
          </a:xfrm>
          <a:prstGeom prst="rect">
            <a:avLst/>
          </a:prstGeom>
          <a:noFill/>
        </p:spPr>
      </p:pic>
      <p:pic>
        <p:nvPicPr>
          <p:cNvPr id="65540" name="Picture 4" descr="C:\Users\DRSEMRA\Desktop\Ağız diş sağlığı\diş foto\images[5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0"/>
            <a:ext cx="1214414" cy="1351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500306"/>
            <a:ext cx="5572132" cy="3714752"/>
          </a:xfrm>
        </p:spPr>
        <p:txBody>
          <a:bodyPr>
            <a:normAutofit/>
          </a:bodyPr>
          <a:lstStyle/>
          <a:p>
            <a:endParaRPr lang="tr-TR" sz="4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tr-TR" sz="4000" dirty="0" smtClean="0">
                <a:solidFill>
                  <a:schemeClr val="tx2"/>
                </a:solidFill>
                <a:latin typeface="Comic Sans MS" pitchFamily="66" charset="0"/>
              </a:rPr>
              <a:t>Fırcanız kuru olmalı</a:t>
            </a:r>
          </a:p>
          <a:p>
            <a:r>
              <a:rPr lang="tr-TR" sz="4000" dirty="0" smtClean="0">
                <a:solidFill>
                  <a:schemeClr val="tx2"/>
                </a:solidFill>
                <a:latin typeface="Comic Sans MS" pitchFamily="66" charset="0"/>
              </a:rPr>
              <a:t>Sadece bezelye tanesi kadar macun yeterli</a:t>
            </a:r>
          </a:p>
          <a:p>
            <a:endParaRPr lang="tr-TR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6562" name="Picture 2" descr="C:\Users\DRSEMRA\Desktop\Ağız diş sağlığı\diş foto\151487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496"/>
            <a:ext cx="1913518" cy="1071570"/>
          </a:xfrm>
          <a:prstGeom prst="rect">
            <a:avLst/>
          </a:prstGeom>
          <a:noFill/>
        </p:spPr>
      </p:pic>
      <p:pic>
        <p:nvPicPr>
          <p:cNvPr id="66563" name="Picture 3" descr="C:\Users\DRSEMRA\Desktop\Ağız diş sağlığı\diş foto\imagesCA5MP2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71942"/>
            <a:ext cx="3786246" cy="2519574"/>
          </a:xfrm>
          <a:prstGeom prst="rect">
            <a:avLst/>
          </a:prstGeom>
          <a:noFill/>
        </p:spPr>
      </p:pic>
      <p:pic>
        <p:nvPicPr>
          <p:cNvPr id="66564" name="Picture 4" descr="C:\Users\DRSEMRA\Desktop\Ağız diş sağlığı\diş foto\imagesCAVPKSS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714356"/>
            <a:ext cx="2286000" cy="1400175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2928926" y="571480"/>
            <a:ext cx="592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2"/>
                </a:solidFill>
                <a:latin typeface="Comic Sans MS" pitchFamily="66" charset="0"/>
              </a:rPr>
              <a:t>Kullanacağınız macunda arayacağınız tek özellik FLORÜRLÜ olması</a:t>
            </a:r>
          </a:p>
        </p:txBody>
      </p:sp>
      <p:sp>
        <p:nvSpPr>
          <p:cNvPr id="9" name="8 Çarpma"/>
          <p:cNvSpPr/>
          <p:nvPr/>
        </p:nvSpPr>
        <p:spPr>
          <a:xfrm>
            <a:off x="5715008" y="2000240"/>
            <a:ext cx="3143272" cy="2571768"/>
          </a:xfrm>
          <a:prstGeom prst="mathMultiply">
            <a:avLst>
              <a:gd name="adj1" fmla="val 7965"/>
            </a:avLst>
          </a:prstGeom>
          <a:solidFill>
            <a:srgbClr val="CC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5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image5.sahibinden.com/photos/71/35/91/92713591g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4572000" cy="3429001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857224" y="928670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chemeClr val="tx2"/>
                </a:solidFill>
                <a:latin typeface="Comic Sans MS" pitchFamily="66" charset="0"/>
              </a:rPr>
              <a:t>BU KÜPÜN KAÇ YÜZÜ VAR?</a:t>
            </a:r>
            <a:endParaRPr lang="tr-TR" sz="4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071538" y="5143512"/>
            <a:ext cx="7000924" cy="1354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2"/>
                </a:solidFill>
                <a:latin typeface="Comic Sans MS" pitchFamily="66" charset="0"/>
              </a:rPr>
              <a:t>MASANIN ÜZERİNDEYKEN KAÇ YÜZÜNÜ GÖREBİLİRİZ?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009900"/>
                </a:solidFill>
              </a:rPr>
              <a:t>TÜM DİŞLERİN</a:t>
            </a:r>
            <a:r>
              <a:rPr lang="tr-TR" dirty="0" smtClean="0"/>
              <a:t> </a:t>
            </a:r>
          </a:p>
        </p:txBody>
      </p:sp>
      <p:pic>
        <p:nvPicPr>
          <p:cNvPr id="7171" name="Picture 4" descr="5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867025"/>
            <a:ext cx="3486150" cy="3990975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4714876" y="928670"/>
            <a:ext cx="4071966" cy="23083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b="1" u="sng" dirty="0" smtClean="0">
                <a:solidFill>
                  <a:srgbClr val="009900"/>
                </a:solidFill>
                <a:latin typeface="Comic Sans MS" pitchFamily="66" charset="0"/>
              </a:rPr>
              <a:t>ÖN, ARKA, ÜST VE YAN YÜZEYLERİ FIRÇALANMALI</a:t>
            </a:r>
            <a:endParaRPr lang="tr-TR" sz="3600" b="1" u="sng" dirty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6" name="Picture 11" descr="6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4099211" cy="5661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alt arka d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143116"/>
            <a:ext cx="3393853" cy="4389437"/>
          </a:xfrm>
        </p:spPr>
      </p:pic>
      <p:sp>
        <p:nvSpPr>
          <p:cNvPr id="4" name="3 Metin kutusu"/>
          <p:cNvSpPr txBox="1"/>
          <p:nvPr/>
        </p:nvSpPr>
        <p:spPr>
          <a:xfrm>
            <a:off x="1500166" y="500042"/>
            <a:ext cx="6429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chemeClr val="tx2"/>
                </a:solidFill>
                <a:latin typeface="Comic Sans MS" pitchFamily="66" charset="0"/>
              </a:rPr>
              <a:t>  Önce ÜST yüzeyleri</a:t>
            </a:r>
          </a:p>
          <a:p>
            <a:r>
              <a:rPr lang="tr-TR" sz="4400" dirty="0" smtClean="0">
                <a:solidFill>
                  <a:schemeClr val="tx2"/>
                </a:solidFill>
                <a:latin typeface="Comic Sans MS" pitchFamily="66" charset="0"/>
              </a:rPr>
              <a:t>İleri geri hareketlerle</a:t>
            </a:r>
            <a:endParaRPr lang="tr-TR" sz="4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yan d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8338" y="1935163"/>
            <a:ext cx="5687324" cy="4389437"/>
          </a:xfrm>
        </p:spPr>
      </p:pic>
      <p:sp>
        <p:nvSpPr>
          <p:cNvPr id="3" name="2 Metin kutusu"/>
          <p:cNvSpPr txBox="1"/>
          <p:nvPr/>
        </p:nvSpPr>
        <p:spPr>
          <a:xfrm>
            <a:off x="928662" y="428604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Üst dişleri</a:t>
            </a:r>
          </a:p>
          <a:p>
            <a:pPr algn="ctr"/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 YUKARIDAN AŞAĞIYA süpür</a:t>
            </a:r>
            <a:endParaRPr lang="tr-TR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on dis palatin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298" y="2000240"/>
            <a:ext cx="4329113" cy="4525963"/>
          </a:xfrm>
        </p:spPr>
      </p:pic>
      <p:sp>
        <p:nvSpPr>
          <p:cNvPr id="3" name="2 Metin kutusu"/>
          <p:cNvSpPr txBox="1"/>
          <p:nvPr/>
        </p:nvSpPr>
        <p:spPr>
          <a:xfrm>
            <a:off x="1500166" y="500042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Arka yüzünü UNUTMUYORUZ!</a:t>
            </a:r>
            <a:endParaRPr lang="tr-TR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alt on d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6413" y="1935163"/>
            <a:ext cx="5811173" cy="4389437"/>
          </a:xfrm>
        </p:spPr>
      </p:pic>
      <p:sp>
        <p:nvSpPr>
          <p:cNvPr id="3" name="2 Metin kutusu"/>
          <p:cNvSpPr txBox="1"/>
          <p:nvPr/>
        </p:nvSpPr>
        <p:spPr>
          <a:xfrm>
            <a:off x="1214414" y="428604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Alt dişleri</a:t>
            </a:r>
          </a:p>
          <a:p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AŞAĞIDAN YUKARIYA süpür</a:t>
            </a:r>
            <a:endParaRPr lang="tr-TR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arka lingu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5860" y="1935163"/>
            <a:ext cx="3712279" cy="4389437"/>
          </a:xfrm>
        </p:spPr>
      </p:pic>
      <p:sp>
        <p:nvSpPr>
          <p:cNvPr id="3" name="2 Metin kutusu"/>
          <p:cNvSpPr txBox="1"/>
          <p:nvPr/>
        </p:nvSpPr>
        <p:spPr>
          <a:xfrm>
            <a:off x="642910" y="57148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tx2"/>
                </a:solidFill>
              </a:rPr>
              <a:t>Alt dişlerin için yüzünü UNUTMUYORUZ!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İçerik Yer Tutucusu"/>
          <p:cNvSpPr>
            <a:spLocks noGrp="1"/>
          </p:cNvSpPr>
          <p:nvPr>
            <p:ph idx="1"/>
          </p:nvPr>
        </p:nvSpPr>
        <p:spPr>
          <a:xfrm>
            <a:off x="571472" y="500042"/>
            <a:ext cx="7929562" cy="26257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3600" b="1" dirty="0" smtClean="0">
                <a:solidFill>
                  <a:schemeClr val="tx2"/>
                </a:solidFill>
                <a:latin typeface="Comic Sans MS" pitchFamily="66" charset="0"/>
              </a:rPr>
              <a:t>En son dilimizi fırçalıyoruz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chemeClr val="tx2"/>
                </a:solidFill>
                <a:latin typeface="Comic Sans MS" pitchFamily="66" charset="0"/>
              </a:rPr>
              <a:t>Dil, ağız kokusuna neden olan bakterilerin en çok bulunduğu yerdir.</a:t>
            </a:r>
          </a:p>
        </p:txBody>
      </p:sp>
      <p:pic>
        <p:nvPicPr>
          <p:cNvPr id="9219" name="Picture 5" descr="AXBA3PKCA440FH6CAFQP3KJCA5UJS0CCAJ1A2E0CA24NO82CAVDSLGKCAXXPM2UCALE0Z36CAN8AR90CAX8WXBSCAB83OEXCAYVVA9WCA43VVVCCANLIJL6CAL2RNWECA2I11SJCA8LSX3TCAUDY8GSCA13S64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14686"/>
            <a:ext cx="4001641" cy="30763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20" name="Picture 4" descr="APY2JLXCA5JK23RCAJTA8A4CACT4GZSCA2KSVTTCAOXXWKHCA93PYDWCA7A9OMSCA4L3VJACAU4RQGBCAQRIXZECABVDKVZCABND8B7CANT14U3CAP1Y8Z0CAEEC5UGCA10MTDRCAFKB5GMCAT3SLQQCAR9EF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4017163" cy="3455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784" t="30634" r="38593" b="26027"/>
          <a:stretch>
            <a:fillRect/>
          </a:stretch>
        </p:blipFill>
        <p:spPr>
          <a:xfrm>
            <a:off x="1785918" y="785794"/>
            <a:ext cx="5665808" cy="5594647"/>
          </a:xfrm>
          <a:solidFill>
            <a:srgbClr val="FF0000"/>
          </a:solidFill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547813" y="2422525"/>
            <a:ext cx="904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/>
              <a:t>Azı dişleri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887538" y="1649413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/>
              <a:t>Küçük azı </a:t>
            </a:r>
          </a:p>
          <a:p>
            <a:r>
              <a:rPr lang="tr-TR" sz="1200" b="1"/>
              <a:t>dişleri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268538" y="1125538"/>
            <a:ext cx="955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/>
              <a:t>Köpek dişi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5364163" y="836613"/>
            <a:ext cx="5826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/>
              <a:t>dişeti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6084888" y="1268413"/>
            <a:ext cx="100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/>
              <a:t>Sert damak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6443663" y="1844675"/>
            <a:ext cx="138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/>
              <a:t>Yumuşak damak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6877050" y="2420938"/>
            <a:ext cx="871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/>
              <a:t>Küçük dil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7019925" y="3154363"/>
            <a:ext cx="1071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/>
              <a:t>bademcikler</a:t>
            </a: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6948488" y="3933825"/>
            <a:ext cx="363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/>
              <a:t>dil</a:t>
            </a: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6588125" y="4941888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/>
              <a:t>Dişeti</a:t>
            </a:r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1763713" y="4221163"/>
            <a:ext cx="904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/>
              <a:t>Azı dişleri</a:t>
            </a:r>
          </a:p>
        </p:txBody>
      </p:sp>
      <p:sp>
        <p:nvSpPr>
          <p:cNvPr id="7182" name="Text Box 16"/>
          <p:cNvSpPr txBox="1">
            <a:spLocks noChangeArrowheads="1"/>
          </p:cNvSpPr>
          <p:nvPr/>
        </p:nvSpPr>
        <p:spPr bwMode="auto">
          <a:xfrm>
            <a:off x="1908175" y="4941888"/>
            <a:ext cx="93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/>
              <a:t>Küçük azı </a:t>
            </a:r>
          </a:p>
          <a:p>
            <a:r>
              <a:rPr lang="tr-TR" sz="1200" b="1"/>
              <a:t>dişleri</a:t>
            </a:r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88819"/>
            <a:ext cx="1728192" cy="115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ZHAPbK5aQQoF6m1Ff6zc0HsBk5tN5JgE4DDJT9NXrA9XZkeSTZ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857916" cy="38981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072362" cy="3857652"/>
          </a:xfrm>
        </p:spPr>
        <p:txBody>
          <a:bodyPr>
            <a:normAutofit fontScale="90000"/>
          </a:bodyPr>
          <a:lstStyle/>
          <a:p>
            <a:pPr lvl="0"/>
            <a:r>
              <a:rPr lang="tr-TR" b="1" dirty="0">
                <a:latin typeface="Comic Sans MS" pitchFamily="66" charset="0"/>
              </a:rPr>
              <a:t>AĞZIMIZA KALEM, </a:t>
            </a:r>
            <a:r>
              <a:rPr lang="tr-TR" b="1" dirty="0" smtClean="0">
                <a:latin typeface="Comic Sans MS" pitchFamily="66" charset="0"/>
              </a:rPr>
              <a:t>SİLGİ, PARMAK </a:t>
            </a:r>
            <a:r>
              <a:rPr lang="tr-TR" b="1" dirty="0">
                <a:latin typeface="Comic Sans MS" pitchFamily="66" charset="0"/>
              </a:rPr>
              <a:t>GİBİ YABANCI OBJELERİ ALMAMALIYIZ.</a:t>
            </a:r>
            <a:br>
              <a:rPr lang="tr-TR" b="1" dirty="0">
                <a:latin typeface="Comic Sans MS" pitchFamily="66" charset="0"/>
              </a:rPr>
            </a:br>
            <a:endParaRPr lang="tr-TR" b="1" dirty="0">
              <a:latin typeface="Comic Sans MS" pitchFamily="66" charset="0"/>
            </a:endParaRPr>
          </a:p>
        </p:txBody>
      </p:sp>
      <p:pic>
        <p:nvPicPr>
          <p:cNvPr id="4" name="Picture 6" descr="P211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767137"/>
            <a:ext cx="4121150" cy="309086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tr-TR" b="1" smtClean="0">
                <a:latin typeface="Comic Sans MS" pitchFamily="66" charset="0"/>
              </a:rPr>
              <a:t>TRAVMALAR</a:t>
            </a:r>
          </a:p>
        </p:txBody>
      </p:sp>
      <p:pic>
        <p:nvPicPr>
          <p:cNvPr id="37891" name="Picture 3" descr="DSCF0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686"/>
          <a:stretch>
            <a:fillRect/>
          </a:stretch>
        </p:blipFill>
        <p:spPr>
          <a:xfrm>
            <a:off x="527050" y="1052513"/>
            <a:ext cx="4044950" cy="303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2" name="Picture 4" descr="DSCF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429000"/>
            <a:ext cx="4067175" cy="305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7" name="Picture 1" descr="C:\Users\DRSEMRA\Desktop\Ağız diş sağlığı\diş foto\imagesCA4UWYJ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928670"/>
            <a:ext cx="2466975" cy="1847850"/>
          </a:xfrm>
          <a:prstGeom prst="rect">
            <a:avLst/>
          </a:prstGeom>
          <a:noFill/>
        </p:spPr>
      </p:pic>
      <p:sp>
        <p:nvSpPr>
          <p:cNvPr id="7" name="6 Şimşek İşareti"/>
          <p:cNvSpPr/>
          <p:nvPr/>
        </p:nvSpPr>
        <p:spPr>
          <a:xfrm rot="21397857">
            <a:off x="6522561" y="448642"/>
            <a:ext cx="670573" cy="2703738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075612" cy="2881313"/>
          </a:xfrm>
        </p:spPr>
        <p:txBody>
          <a:bodyPr>
            <a:normAutofit fontScale="90000"/>
          </a:bodyPr>
          <a:lstStyle/>
          <a:p>
            <a:r>
              <a:rPr lang="tr-TR" sz="4800" dirty="0" smtClean="0">
                <a:latin typeface="Comic Sans MS" pitchFamily="66" charset="0"/>
              </a:rPr>
              <a:t>Eğer dişimiz yerinden fırlarsa veya kırılırsa ne yapmamız gerektiğini biliyor muyuz?</a:t>
            </a:r>
          </a:p>
        </p:txBody>
      </p:sp>
      <p:pic>
        <p:nvPicPr>
          <p:cNvPr id="39941" name="Picture 12" descr="5_001Resim%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284538"/>
            <a:ext cx="4117975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latin typeface="Comic Sans MS" pitchFamily="66" charset="0"/>
              </a:rPr>
              <a:t>TRAVMA</a:t>
            </a:r>
          </a:p>
        </p:txBody>
      </p:sp>
      <p:pic>
        <p:nvPicPr>
          <p:cNvPr id="61444" name="Picture 4" descr="k_210_i_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4027488"/>
            <a:ext cx="2857500" cy="2641600"/>
          </a:xfrm>
        </p:spPr>
      </p:pic>
      <p:pic>
        <p:nvPicPr>
          <p:cNvPr id="61443" name="Picture 3" descr="k_210_i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2763" y="404813"/>
            <a:ext cx="3551237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4 Dikdörtgen"/>
          <p:cNvSpPr>
            <a:spLocks noChangeArrowheads="1"/>
          </p:cNvSpPr>
          <p:nvPr/>
        </p:nvSpPr>
        <p:spPr bwMode="auto">
          <a:xfrm>
            <a:off x="323850" y="1557338"/>
            <a:ext cx="54721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 dirty="0">
                <a:latin typeface="Comic Sans MS" pitchFamily="66" charset="0"/>
              </a:rPr>
              <a:t>Eğer dişiniz herhangi bir nedenle yerinden fırladıysa;</a:t>
            </a:r>
          </a:p>
          <a:p>
            <a:endParaRPr lang="tr-TR" sz="2800" b="1" dirty="0">
              <a:latin typeface="Comic Sans MS" pitchFamily="66" charset="0"/>
            </a:endParaRPr>
          </a:p>
          <a:p>
            <a:r>
              <a:rPr lang="tr-TR" sz="2800" b="1" dirty="0">
                <a:latin typeface="Comic Sans MS" pitchFamily="66" charset="0"/>
              </a:rPr>
              <a:t>Dişi süt içerisine koyup, hemen bir diş hekimine ulaşın..</a:t>
            </a:r>
          </a:p>
        </p:txBody>
      </p:sp>
      <p:sp>
        <p:nvSpPr>
          <p:cNvPr id="61446" name="5 Dikdörtgen"/>
          <p:cNvSpPr>
            <a:spLocks noChangeArrowheads="1"/>
          </p:cNvSpPr>
          <p:nvPr/>
        </p:nvSpPr>
        <p:spPr bwMode="auto">
          <a:xfrm>
            <a:off x="5076825" y="5084763"/>
            <a:ext cx="4572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 dirty="0">
                <a:latin typeface="Comic Sans MS" pitchFamily="66" charset="0"/>
              </a:rPr>
              <a:t>Vakit kaybetmeyin</a:t>
            </a:r>
            <a:endParaRPr lang="tr-TR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43887" cy="1314450"/>
          </a:xfrm>
        </p:spPr>
        <p:txBody>
          <a:bodyPr/>
          <a:lstStyle/>
          <a:p>
            <a:pPr eaLnBrk="1" hangingPunct="1"/>
            <a:r>
              <a:rPr lang="tr-TR" sz="3200" b="1" smtClean="0">
                <a:latin typeface="Comic Sans MS" pitchFamily="66" charset="0"/>
              </a:rPr>
              <a:t>AĞIZ, YÜZ VE DİŞLERİ İLGİLENDİREN TRAVMALAR ACİL DURUMDUR.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idx="1"/>
          </p:nvPr>
        </p:nvSpPr>
        <p:spPr>
          <a:xfrm>
            <a:off x="528638" y="3832225"/>
            <a:ext cx="8435975" cy="3025775"/>
          </a:xfrm>
        </p:spPr>
        <p:txBody>
          <a:bodyPr/>
          <a:lstStyle/>
          <a:p>
            <a:pPr>
              <a:buFontTx/>
              <a:buNone/>
            </a:pPr>
            <a:endParaRPr lang="tr-TR" b="1" dirty="0" smtClean="0"/>
          </a:p>
          <a:p>
            <a:r>
              <a:rPr lang="tr-TR" sz="2800" b="1" dirty="0" smtClean="0">
                <a:latin typeface="Comic Sans MS" pitchFamily="66" charset="0"/>
              </a:rPr>
              <a:t>Eğer bir veya birkaç dişiniz kırıldıysa;</a:t>
            </a:r>
          </a:p>
          <a:p>
            <a:pPr>
              <a:buFontTx/>
              <a:buNone/>
            </a:pPr>
            <a:r>
              <a:rPr lang="tr-TR" sz="2800" b="1" dirty="0" smtClean="0">
                <a:latin typeface="Comic Sans MS" pitchFamily="66" charset="0"/>
              </a:rPr>
              <a:t>	Bulabiliyorsanız kırık parçaları bulup yine süt içerisine koyarak hemen bir diş hekimine ulaşın.</a:t>
            </a:r>
          </a:p>
        </p:txBody>
      </p:sp>
      <p:pic>
        <p:nvPicPr>
          <p:cNvPr id="62467" name="Picture 4" descr="DSCF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916113"/>
            <a:ext cx="37147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eaLnBrk="1" hangingPunct="1"/>
            <a:r>
              <a:rPr lang="tr-TR" b="1" dirty="0" smtClean="0">
                <a:latin typeface="Comic Sans MS" pitchFamily="66" charset="0"/>
              </a:rPr>
              <a:t>Ağız ve diş travmaları</a:t>
            </a:r>
          </a:p>
        </p:txBody>
      </p:sp>
      <p:pic>
        <p:nvPicPr>
          <p:cNvPr id="29699" name="Picture 3" descr="DSCF0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755775"/>
            <a:ext cx="4460875" cy="3403600"/>
          </a:xfrm>
          <a:noFill/>
          <a:ln>
            <a:solidFill>
              <a:srgbClr val="FF0000"/>
            </a:solidFill>
          </a:ln>
        </p:spPr>
      </p:pic>
      <p:pic>
        <p:nvPicPr>
          <p:cNvPr id="29700" name="Picture 4" descr="preop intraoral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727450" cy="2417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latin typeface="Comic Sans MS" pitchFamily="66" charset="0"/>
              </a:rPr>
              <a:t>Ne zaman dişhekimine gitmeliyiz?</a:t>
            </a:r>
          </a:p>
        </p:txBody>
      </p:sp>
      <p:pic>
        <p:nvPicPr>
          <p:cNvPr id="64515" name="Picture 3" descr="DSCF0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2658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Başlık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latin typeface="Comic Sans MS" pitchFamily="66" charset="0"/>
              </a:rPr>
              <a:t>Her 6 ayda bir kontrol amaçla diş hekimine gitmeliyiz.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8926" y="2214554"/>
            <a:ext cx="5777168" cy="3466301"/>
          </a:xfrm>
          <a:effectLst>
            <a:softEdge rad="112500"/>
          </a:effec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357694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28599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pic>
        <p:nvPicPr>
          <p:cNvPr id="66563" name="Picture 4" descr="3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3 Dikdörtgen"/>
          <p:cNvSpPr/>
          <p:nvPr/>
        </p:nvSpPr>
        <p:spPr>
          <a:xfrm>
            <a:off x="500034" y="4143380"/>
            <a:ext cx="830227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DİNLEDİĞİNİZ</a:t>
            </a:r>
            <a:endParaRPr lang="tr-TR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tr-TR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İÇİN TEŞEKKÜR EDERİZ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SEMRA\Desktop\Ağız diş sağlığı\diş foto\imagesCAV2C2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3429024" cy="2710690"/>
          </a:xfrm>
          <a:prstGeom prst="rect">
            <a:avLst/>
          </a:prstGeom>
          <a:noFill/>
        </p:spPr>
      </p:pic>
      <p:pic>
        <p:nvPicPr>
          <p:cNvPr id="1027" name="Picture 3" descr="C:\Users\DRSEMRA\Desktop\Ağız diş sağlığı\diş foto\imagesCASDR0M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785926"/>
            <a:ext cx="2286016" cy="1712305"/>
          </a:xfrm>
          <a:prstGeom prst="rect">
            <a:avLst/>
          </a:prstGeom>
          <a:noFill/>
        </p:spPr>
      </p:pic>
      <p:pic>
        <p:nvPicPr>
          <p:cNvPr id="1030" name="Picture 6" descr="http://cdn.internethaber.com/news/464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357694"/>
            <a:ext cx="2361212" cy="1794523"/>
          </a:xfrm>
          <a:prstGeom prst="rect">
            <a:avLst/>
          </a:prstGeom>
          <a:noFill/>
        </p:spPr>
      </p:pic>
      <p:pic>
        <p:nvPicPr>
          <p:cNvPr id="1031" name="Picture 7" descr="C:\Users\DRSEMRA\Desktop\Ağız diş sağlığı\diş foto\imagesCA5MW3Q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71678"/>
            <a:ext cx="2279978" cy="1571636"/>
          </a:xfrm>
          <a:prstGeom prst="rect">
            <a:avLst/>
          </a:prstGeom>
          <a:noFill/>
        </p:spPr>
      </p:pic>
      <p:sp>
        <p:nvSpPr>
          <p:cNvPr id="11" name="10 Şeritli Sağ Ok"/>
          <p:cNvSpPr/>
          <p:nvPr/>
        </p:nvSpPr>
        <p:spPr>
          <a:xfrm rot="2254626">
            <a:off x="1334554" y="3954754"/>
            <a:ext cx="1571636" cy="9286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 l="30663" t="26786" r="30894" b="28375"/>
          <a:stretch>
            <a:fillRect/>
          </a:stretch>
        </p:blipFill>
        <p:spPr bwMode="auto">
          <a:xfrm>
            <a:off x="1714480" y="785794"/>
            <a:ext cx="6193433" cy="577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7 Metin kutusu"/>
          <p:cNvSpPr txBox="1">
            <a:spLocks noChangeArrowheads="1"/>
          </p:cNvSpPr>
          <p:nvPr/>
        </p:nvSpPr>
        <p:spPr bwMode="auto">
          <a:xfrm>
            <a:off x="642910" y="1285860"/>
            <a:ext cx="1928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/>
              <a:t>Mine</a:t>
            </a:r>
          </a:p>
        </p:txBody>
      </p:sp>
      <p:sp>
        <p:nvSpPr>
          <p:cNvPr id="8196" name="8 Metin kutusu"/>
          <p:cNvSpPr txBox="1">
            <a:spLocks noChangeArrowheads="1"/>
          </p:cNvSpPr>
          <p:nvPr/>
        </p:nvSpPr>
        <p:spPr bwMode="auto">
          <a:xfrm>
            <a:off x="500034" y="2000240"/>
            <a:ext cx="1335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FF66"/>
                </a:solidFill>
              </a:rPr>
              <a:t>Dentin</a:t>
            </a:r>
            <a:endParaRPr lang="tr-TR" sz="2400" b="1" dirty="0">
              <a:solidFill>
                <a:srgbClr val="FFFF66"/>
              </a:solidFill>
            </a:endParaRPr>
          </a:p>
        </p:txBody>
      </p:sp>
      <p:sp>
        <p:nvSpPr>
          <p:cNvPr id="8197" name="10 Metin kutusu"/>
          <p:cNvSpPr txBox="1">
            <a:spLocks noChangeArrowheads="1"/>
          </p:cNvSpPr>
          <p:nvPr/>
        </p:nvSpPr>
        <p:spPr bwMode="auto">
          <a:xfrm>
            <a:off x="714348" y="2928934"/>
            <a:ext cx="1285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Pulpa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8198" name="11 Metin kutusu"/>
          <p:cNvSpPr txBox="1">
            <a:spLocks noChangeArrowheads="1"/>
          </p:cNvSpPr>
          <p:nvPr/>
        </p:nvSpPr>
        <p:spPr bwMode="auto">
          <a:xfrm>
            <a:off x="683568" y="2492896"/>
            <a:ext cx="1223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dirty="0">
                <a:solidFill>
                  <a:srgbClr val="FF9999"/>
                </a:solidFill>
              </a:rPr>
              <a:t>Dişeti</a:t>
            </a:r>
          </a:p>
        </p:txBody>
      </p:sp>
      <p:sp>
        <p:nvSpPr>
          <p:cNvPr id="8199" name="12 Metin kutusu"/>
          <p:cNvSpPr txBox="1">
            <a:spLocks noChangeArrowheads="1"/>
          </p:cNvSpPr>
          <p:nvPr/>
        </p:nvSpPr>
        <p:spPr bwMode="auto">
          <a:xfrm>
            <a:off x="683568" y="3573016"/>
            <a:ext cx="1439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 dirty="0"/>
              <a:t>Kemik</a:t>
            </a:r>
          </a:p>
        </p:txBody>
      </p:sp>
      <p:sp>
        <p:nvSpPr>
          <p:cNvPr id="8200" name="13 Metin kutusu"/>
          <p:cNvSpPr txBox="1">
            <a:spLocks noChangeArrowheads="1"/>
          </p:cNvSpPr>
          <p:nvPr/>
        </p:nvSpPr>
        <p:spPr bwMode="auto">
          <a:xfrm>
            <a:off x="539552" y="3933056"/>
            <a:ext cx="1079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 dirty="0" err="1"/>
              <a:t>Sement</a:t>
            </a:r>
            <a:endParaRPr lang="tr-TR" sz="1600" b="1" dirty="0"/>
          </a:p>
        </p:txBody>
      </p:sp>
      <p:sp>
        <p:nvSpPr>
          <p:cNvPr id="15" name="14 Sol Ayraç"/>
          <p:cNvSpPr/>
          <p:nvPr/>
        </p:nvSpPr>
        <p:spPr>
          <a:xfrm>
            <a:off x="1116013" y="3500438"/>
            <a:ext cx="360362" cy="15128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 b="1">
              <a:solidFill>
                <a:srgbClr val="FF0000"/>
              </a:solidFill>
            </a:endParaRPr>
          </a:p>
        </p:txBody>
      </p:sp>
      <p:sp>
        <p:nvSpPr>
          <p:cNvPr id="8202" name="15 Metin kutusu"/>
          <p:cNvSpPr txBox="1">
            <a:spLocks noChangeArrowheads="1"/>
          </p:cNvSpPr>
          <p:nvPr/>
        </p:nvSpPr>
        <p:spPr bwMode="auto">
          <a:xfrm>
            <a:off x="6300788" y="1341438"/>
            <a:ext cx="79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Kron</a:t>
            </a:r>
          </a:p>
        </p:txBody>
      </p:sp>
      <p:sp>
        <p:nvSpPr>
          <p:cNvPr id="8203" name="16 Metin kutusu"/>
          <p:cNvSpPr txBox="1">
            <a:spLocks noChangeArrowheads="1"/>
          </p:cNvSpPr>
          <p:nvPr/>
        </p:nvSpPr>
        <p:spPr bwMode="auto">
          <a:xfrm>
            <a:off x="6372225" y="3284538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Kök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71670" y="1214422"/>
            <a:ext cx="5214974" cy="2071702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6D136F"/>
                </a:solidFill>
              </a:rPr>
              <a:t>   DİŞLERİMİZ</a:t>
            </a:r>
            <a:br>
              <a:rPr lang="tr-TR" sz="6000" b="1" dirty="0" smtClean="0">
                <a:solidFill>
                  <a:srgbClr val="6D136F"/>
                </a:solidFill>
              </a:rPr>
            </a:br>
            <a:r>
              <a:rPr lang="tr-TR" sz="6000" b="1" dirty="0" smtClean="0">
                <a:solidFill>
                  <a:srgbClr val="6D136F"/>
                </a:solidFill>
              </a:rPr>
              <a:t> NE İŞE YARAR?</a:t>
            </a:r>
            <a:endParaRPr lang="tr-TR" sz="6000" b="1" dirty="0">
              <a:solidFill>
                <a:srgbClr val="6D136F"/>
              </a:solidFill>
            </a:endParaRPr>
          </a:p>
        </p:txBody>
      </p:sp>
      <p:pic>
        <p:nvPicPr>
          <p:cNvPr id="50178" name="Picture 2" descr="C:\Users\DRSEMRA\Desktop\Ağız diş sağlığı\diş foto\imagesCAP4UH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786190"/>
            <a:ext cx="2143125" cy="2143125"/>
          </a:xfrm>
          <a:prstGeom prst="rect">
            <a:avLst/>
          </a:prstGeom>
          <a:noFill/>
        </p:spPr>
      </p:pic>
      <p:pic>
        <p:nvPicPr>
          <p:cNvPr id="1026" name="Picture 2" descr="C:\Users\DRSEMRA\Desktop\Ağız diş sağlığı\diş foto\baba_bebek_cocuk_sevgisi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2428872" cy="2428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tretch>
            <a:fillRect/>
          </a:stretch>
        </p:blipFill>
        <p:spPr>
          <a:xfrm>
            <a:off x="1785918" y="4714884"/>
            <a:ext cx="1672046" cy="1828800"/>
          </a:xfr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2214554"/>
            <a:ext cx="7889875" cy="3019425"/>
          </a:xfrm>
        </p:spPr>
        <p:txBody>
          <a:bodyPr/>
          <a:lstStyle/>
          <a:p>
            <a:pPr eaLnBrk="1" hangingPunct="1">
              <a:defRPr/>
            </a:pPr>
            <a:r>
              <a:rPr lang="tr-TR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Dişlerimiz </a:t>
            </a:r>
          </a:p>
          <a:p>
            <a:pPr eaLnBrk="1" hangingPunct="1">
              <a:defRPr/>
            </a:pPr>
            <a:r>
              <a:rPr lang="tr-T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yemek yememiz </a:t>
            </a:r>
            <a:r>
              <a:rPr lang="tr-TR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için gereklidir.</a:t>
            </a:r>
          </a:p>
        </p:txBody>
      </p:sp>
      <p:pic>
        <p:nvPicPr>
          <p:cNvPr id="30722" name="Picture 2" descr="https://encrypted-tbn2.gstatic.com/images?q=tbn:ANd9GcRT8DUfAhghW00f3HZIkyhMsjS95Km4SBUKWSM3mRfDx_mWDU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71546"/>
            <a:ext cx="1928818" cy="19288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3000372"/>
            <a:ext cx="6786610" cy="257176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6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Dişlerimiz </a:t>
            </a:r>
            <a:br>
              <a:rPr lang="tr-TR" sz="6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tr-TR" sz="6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konuşmak</a:t>
            </a:r>
            <a:r>
              <a:rPr lang="tr-TR" sz="6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için gereklidir</a:t>
            </a:r>
            <a:r>
              <a:rPr lang="tr-TR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11267" name="Picture 4" descr="j028109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285860"/>
            <a:ext cx="2445945" cy="2444436"/>
          </a:xfr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1829</TotalTime>
  <Words>548</Words>
  <Application>Microsoft Office PowerPoint</Application>
  <PresentationFormat>Ekran Gösterisi (4:3)</PresentationFormat>
  <Paragraphs>151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0" baseType="lpstr">
      <vt:lpstr>Akış</vt:lpstr>
      <vt:lpstr>Slayt 1</vt:lpstr>
      <vt:lpstr>Slayt 2</vt:lpstr>
      <vt:lpstr>AĞZIMIZDA NELER       VAAAAR?</vt:lpstr>
      <vt:lpstr>Slayt 4</vt:lpstr>
      <vt:lpstr>Slayt 5</vt:lpstr>
      <vt:lpstr>Slayt 6</vt:lpstr>
      <vt:lpstr>   DİŞLERİMİZ  NE İŞE YARAR?</vt:lpstr>
      <vt:lpstr>Slayt 8</vt:lpstr>
      <vt:lpstr>Dişlerimiz  konuşmak için gereklidir.</vt:lpstr>
      <vt:lpstr>Dişlerimiz  gülmek için gereklidir.</vt:lpstr>
      <vt:lpstr>Süt dişleri  daimi dişlerin yerlerini korur.</vt:lpstr>
      <vt:lpstr>Slayt 12</vt:lpstr>
      <vt:lpstr>DAİMİ DİŞLER</vt:lpstr>
      <vt:lpstr>BESİNLERİN ÖNEMİ</vt:lpstr>
      <vt:lpstr>Besin gruplarının isimlerini sayabilirmisin?</vt:lpstr>
      <vt:lpstr>DİŞLERİMİZ İÇİN FAYDALI GIDALAR</vt:lpstr>
      <vt:lpstr> </vt:lpstr>
      <vt:lpstr>Atıştırma</vt:lpstr>
      <vt:lpstr>Slayt 19</vt:lpstr>
      <vt:lpstr> </vt:lpstr>
      <vt:lpstr>Slayt 21</vt:lpstr>
      <vt:lpstr>DİŞ PLAĞI</vt:lpstr>
      <vt:lpstr>DİŞ ETİ ABSESİ</vt:lpstr>
      <vt:lpstr>Sağlıklı dişler için neler yapabiliriz?</vt:lpstr>
      <vt:lpstr>İdeal Ağız Bakımınız için;</vt:lpstr>
      <vt:lpstr>Dişlerimizi ne zaman     fırçalamalıyız?</vt:lpstr>
      <vt:lpstr>Slayt 27</vt:lpstr>
      <vt:lpstr>FLORÜR, DİŞLERDE ÇÜRÜK OLUŞMASINI ÖNLER.  BAŞTA DİŞ MACUNU OLMAK ÜZERE AĞIZ GARGARALARINDA,  JELLERDE FLORÜR BULUNUR. </vt:lpstr>
      <vt:lpstr>DİŞLER NASIL FIRÇALANIR?</vt:lpstr>
      <vt:lpstr>Slayt 30</vt:lpstr>
      <vt:lpstr>Slayt 31</vt:lpstr>
      <vt:lpstr>Slayt 32</vt:lpstr>
      <vt:lpstr>TÜM DİŞLERİN 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AĞZIMIZA KALEM, SİLGİ, PARMAK GİBİ YABANCI OBJELERİ ALMAMALIYIZ. </vt:lpstr>
      <vt:lpstr>TRAVMALAR</vt:lpstr>
      <vt:lpstr>Eğer dişimiz yerinden fırlarsa veya kırılırsa ne yapmamız gerektiğini biliyor muyuz?</vt:lpstr>
      <vt:lpstr>TRAVMA</vt:lpstr>
      <vt:lpstr>AĞIZ, YÜZ VE DİŞLERİ İLGİLENDİREN TRAVMALAR ACİL DURUMDUR.</vt:lpstr>
      <vt:lpstr>Ağız ve diş travmaları</vt:lpstr>
      <vt:lpstr>Ne zaman dişhekimine gitmeliyiz?</vt:lpstr>
      <vt:lpstr>Her 6 ayda bir kontrol amaçla diş hekimine gitmeliyiz.</vt:lpstr>
      <vt:lpstr> 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mtekcicek</dc:creator>
  <cp:lastModifiedBy>DRSEMRA</cp:lastModifiedBy>
  <cp:revision>128</cp:revision>
  <dcterms:created xsi:type="dcterms:W3CDTF">2008-07-03T07:52:05Z</dcterms:created>
  <dcterms:modified xsi:type="dcterms:W3CDTF">2013-04-22T09:53:51Z</dcterms:modified>
</cp:coreProperties>
</file>