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9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9" r:id="rId16"/>
    <p:sldId id="270" r:id="rId17"/>
    <p:sldId id="273" r:id="rId18"/>
    <p:sldId id="271" r:id="rId19"/>
    <p:sldId id="267" r:id="rId20"/>
    <p:sldId id="277" r:id="rId21"/>
    <p:sldId id="278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0731D-8AEC-4380-9D5E-343891400A2A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7285F-77B5-4796-9414-47F5B1EBB36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E1215B1-D74A-409C-89CF-78978AC6D793}" type="slidenum">
              <a:rPr lang="tr-TR" sz="1200">
                <a:latin typeface="+mn-lt"/>
              </a:rPr>
              <a:pPr algn="r">
                <a:defRPr/>
              </a:pPr>
              <a:t>10</a:t>
            </a:fld>
            <a:endParaRPr lang="tr-TR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451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29D8E0D-C9CE-4CC2-8012-5894BB842291}" type="slidenum">
              <a:rPr lang="tr-TR" sz="1200">
                <a:latin typeface="+mn-lt"/>
              </a:rPr>
              <a:pPr algn="r">
                <a:defRPr/>
              </a:pPr>
              <a:t>20</a:t>
            </a:fld>
            <a:endParaRPr lang="tr-TR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765675" y="1600200"/>
            <a:ext cx="40005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765675" y="3938588"/>
            <a:ext cx="40005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B989-DF59-46CF-A0FD-46F080AF9DD5}" type="datetimeFigureOut">
              <a:rPr lang="tr-TR"/>
              <a:pPr>
                <a:defRPr/>
              </a:pPr>
              <a:t>06.12.2013</a:t>
            </a:fld>
            <a:endParaRPr lang="tr-TR"/>
          </a:p>
        </p:txBody>
      </p:sp>
      <p:sp>
        <p:nvSpPr>
          <p:cNvPr id="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4FE9-6BB2-41FD-BC0F-41D9283684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53205-C20C-485A-AFEF-76BBC0D3A00C}" type="datetimeFigureOut">
              <a:rPr lang="tr-TR" smtClean="0"/>
              <a:pPr/>
              <a:t>06.12.2013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57549-EEC8-4A88-B14E-718B2D9DFAB3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diyabet.ai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00042"/>
            <a:ext cx="7072362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609600" y="571480"/>
            <a:ext cx="8153400" cy="78581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E900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Diyabet nasıl tanınır?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4294967295"/>
          </p:nvPr>
        </p:nvSpPr>
        <p:spPr>
          <a:xfrm>
            <a:off x="357158" y="1484313"/>
            <a:ext cx="8215370" cy="1828800"/>
          </a:xfrm>
        </p:spPr>
        <p:txBody>
          <a:bodyPr>
            <a:noAutofit/>
          </a:bodyPr>
          <a:lstStyle/>
          <a:p>
            <a:pPr marL="365125" indent="-282575" eaLnBrk="1" hangingPunct="1"/>
            <a:r>
              <a:rPr lang="tr-TR" sz="3200" dirty="0" smtClean="0"/>
              <a:t>Diyabete ait şikayetleri olan hastalarda kan glikozunun damardan veya parmak ucundan ölçülmesi ile anlaşılır.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4400" b="1" dirty="0" smtClean="0">
                <a:solidFill>
                  <a:srgbClr val="F92B15"/>
                </a:solidFill>
              </a:rPr>
              <a:t>KAN ŞEKERİ DEĞERLERİ 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642910" y="1571612"/>
            <a:ext cx="7632700" cy="379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tr-TR" sz="3600" dirty="0"/>
              <a:t>Açlık kan şekerinin 126mg/</a:t>
            </a:r>
            <a:r>
              <a:rPr lang="tr-TR" sz="3600" dirty="0" err="1"/>
              <a:t>dl</a:t>
            </a:r>
            <a:r>
              <a:rPr lang="tr-TR" sz="3600" dirty="0"/>
              <a:t> üzeri DİYABET (100 altı normal</a:t>
            </a:r>
            <a:r>
              <a:rPr lang="tr-TR" sz="3600" dirty="0" smtClean="0"/>
              <a:t>)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tr-TR" sz="3600" dirty="0"/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tr-TR" sz="3600" dirty="0"/>
              <a:t>Tokluk kan şekerinin 200 mg/</a:t>
            </a:r>
            <a:r>
              <a:rPr lang="tr-TR" sz="3600" dirty="0" err="1"/>
              <a:t>dl</a:t>
            </a:r>
            <a:r>
              <a:rPr lang="tr-TR" sz="3600" dirty="0"/>
              <a:t> üzeri olması durumunda DİYABET (140 altı normal)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KAN ŞEKERİ DÜŞMESİ BELİRTİLERİ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Açlık hissi</a:t>
            </a:r>
          </a:p>
          <a:p>
            <a:r>
              <a:rPr lang="tr-TR" sz="2800" dirty="0" smtClean="0"/>
              <a:t>Titreme</a:t>
            </a:r>
          </a:p>
          <a:p>
            <a:r>
              <a:rPr lang="tr-TR" sz="2800" dirty="0" smtClean="0"/>
              <a:t>Terleme</a:t>
            </a:r>
          </a:p>
          <a:p>
            <a:r>
              <a:rPr lang="tr-TR" sz="2800" dirty="0" smtClean="0"/>
              <a:t>Çarpıntı</a:t>
            </a:r>
          </a:p>
          <a:p>
            <a:r>
              <a:rPr lang="tr-TR" sz="2800" dirty="0" smtClean="0"/>
              <a:t>Solukluk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Konsantrasyonda güçlük</a:t>
            </a:r>
          </a:p>
          <a:p>
            <a:pPr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Konuşmada bozulma</a:t>
            </a:r>
          </a:p>
          <a:p>
            <a:pPr>
              <a:defRPr/>
            </a:pPr>
            <a:r>
              <a:rPr lang="tr-TR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Baş ağrısı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31691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3600" b="1" dirty="0" smtClean="0">
                <a:solidFill>
                  <a:srgbClr val="F92B15"/>
                </a:solidFill>
              </a:rPr>
              <a:t>ÇOCUKLARDA ŞEKER HASTALIĞI NASIL</a:t>
            </a:r>
            <a:br>
              <a:rPr lang="tr-TR" sz="3600" b="1" dirty="0" smtClean="0">
                <a:solidFill>
                  <a:srgbClr val="F92B15"/>
                </a:solidFill>
              </a:rPr>
            </a:br>
            <a:r>
              <a:rPr lang="tr-TR" sz="3600" b="1" dirty="0" smtClean="0">
                <a:solidFill>
                  <a:srgbClr val="F92B15"/>
                </a:solidFill>
              </a:rPr>
              <a:t>TEDAVİ EDİLİR?</a:t>
            </a:r>
            <a:endParaRPr lang="en-US" sz="3600" b="1" dirty="0" smtClean="0">
              <a:solidFill>
                <a:srgbClr val="F92B15"/>
              </a:solidFill>
            </a:endParaRPr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1"/>
          </p:nvPr>
        </p:nvSpPr>
        <p:spPr>
          <a:xfrm>
            <a:off x="142844" y="2714620"/>
            <a:ext cx="2928958" cy="785818"/>
          </a:xfrm>
        </p:spPr>
        <p:txBody>
          <a:bodyPr/>
          <a:lstStyle/>
          <a:p>
            <a:r>
              <a:rPr lang="tr-TR" sz="2500" b="1" dirty="0" err="1" smtClean="0"/>
              <a:t>İnsulin</a:t>
            </a:r>
            <a:r>
              <a:rPr lang="tr-TR" sz="2500" b="1" dirty="0" smtClean="0"/>
              <a:t> tedavisi:</a:t>
            </a:r>
          </a:p>
          <a:p>
            <a:pPr eaLnBrk="1" hangingPunct="1">
              <a:buNone/>
            </a:pPr>
            <a:endParaRPr lang="tr-TR" sz="2500" b="1" dirty="0" smtClean="0"/>
          </a:p>
          <a:p>
            <a:pPr eaLnBrk="1" hangingPunct="1">
              <a:buNone/>
            </a:pPr>
            <a:endParaRPr lang="tr-TR" sz="2500" b="1" dirty="0" smtClean="0"/>
          </a:p>
          <a:p>
            <a:pPr eaLnBrk="1" hangingPunct="1">
              <a:buNone/>
            </a:pPr>
            <a:endParaRPr lang="tr-TR" sz="2500" b="1" dirty="0" smtClean="0"/>
          </a:p>
          <a:p>
            <a:pPr eaLnBrk="1" hangingPunct="1"/>
            <a:endParaRPr lang="tr-TR" sz="2500" b="1" dirty="0" smtClean="0"/>
          </a:p>
          <a:p>
            <a:pPr eaLnBrk="1" hangingPunct="1">
              <a:buNone/>
            </a:pPr>
            <a:endParaRPr lang="en-US" sz="2500" b="1" dirty="0" smtClean="0"/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51482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pic>
        <p:nvPicPr>
          <p:cNvPr id="7" name="6 Resim" descr="998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643050"/>
            <a:ext cx="1857387" cy="4643470"/>
          </a:xfrm>
          <a:prstGeom prst="rect">
            <a:avLst/>
          </a:prstGeom>
        </p:spPr>
      </p:pic>
      <p:pic>
        <p:nvPicPr>
          <p:cNvPr id="8" name="7 Resim" descr="3213_insulin.jpg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143380"/>
            <a:ext cx="3500462" cy="2571768"/>
          </a:xfrm>
          <a:prstGeom prst="rect">
            <a:avLst/>
          </a:prstGeom>
        </p:spPr>
      </p:pic>
      <p:pic>
        <p:nvPicPr>
          <p:cNvPr id="9" name="8 Resim" descr="diyabet-tip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357298"/>
            <a:ext cx="3571900" cy="2500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42844" y="428604"/>
            <a:ext cx="878687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/>
              <a:t>Beslenme düzenlenmesi:</a:t>
            </a:r>
          </a:p>
          <a:p>
            <a:pPr>
              <a:buNone/>
            </a:pPr>
            <a:r>
              <a:rPr lang="tr-TR" sz="2800" dirty="0" smtClean="0"/>
              <a:t>      Şeker hastaları, üç ana ve üç ara öğün olarak beslenmeli.</a:t>
            </a:r>
          </a:p>
          <a:p>
            <a:r>
              <a:rPr lang="tr-TR" sz="2800" dirty="0" smtClean="0"/>
              <a:t>   Beyaz  ekmek  yerine kepekli ekmek, pirinç  yerine bulgur, meyve suyu yerine meyve tercih edilmeli. 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7" name="6 Resim" descr="Brotsorten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3357586" cy="1714512"/>
          </a:xfrm>
          <a:prstGeom prst="rect">
            <a:avLst/>
          </a:prstGeom>
        </p:spPr>
      </p:pic>
      <p:pic>
        <p:nvPicPr>
          <p:cNvPr id="8" name="7 Resim" descr="beyaz-ekmek-sofralardan-kalkiy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857496"/>
            <a:ext cx="2857520" cy="1714513"/>
          </a:xfrm>
          <a:prstGeom prst="rect">
            <a:avLst/>
          </a:prstGeom>
        </p:spPr>
      </p:pic>
      <p:pic>
        <p:nvPicPr>
          <p:cNvPr id="9" name="8 Resim" descr="bulgur_ned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786322"/>
            <a:ext cx="3214710" cy="1828799"/>
          </a:xfrm>
          <a:prstGeom prst="rect">
            <a:avLst/>
          </a:prstGeom>
        </p:spPr>
      </p:pic>
      <p:pic>
        <p:nvPicPr>
          <p:cNvPr id="10" name="9 Resim" descr="indir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714884"/>
            <a:ext cx="2928958" cy="1894046"/>
          </a:xfrm>
          <a:prstGeom prst="rect">
            <a:avLst/>
          </a:prstGeom>
        </p:spPr>
      </p:pic>
      <p:cxnSp>
        <p:nvCxnSpPr>
          <p:cNvPr id="12" name="11 Düz Bağlayıcı"/>
          <p:cNvCxnSpPr/>
          <p:nvPr/>
        </p:nvCxnSpPr>
        <p:spPr>
          <a:xfrm flipV="1">
            <a:off x="5643570" y="2857496"/>
            <a:ext cx="2857520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 rot="10800000">
            <a:off x="5786446" y="2928934"/>
            <a:ext cx="2786082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 rot="10800000">
            <a:off x="5715008" y="4786322"/>
            <a:ext cx="2786082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 rot="10800000" flipV="1">
            <a:off x="5786446" y="4786322"/>
            <a:ext cx="2857520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285720" y="428604"/>
            <a:ext cx="8501121" cy="15716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r-TR" sz="2400" dirty="0" smtClean="0"/>
              <a:t> </a:t>
            </a:r>
          </a:p>
          <a:p>
            <a:r>
              <a:rPr lang="tr-TR" sz="4500" dirty="0" smtClean="0"/>
              <a:t>Şeker , reçel, bal, çikolata, helva çeşitleri, hazır meyve suları,asitli içecekler, pasta ve tatlılar  vb. tüketilmemeli. 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  </a:t>
            </a:r>
            <a:endParaRPr lang="tr-TR" dirty="0"/>
          </a:p>
        </p:txBody>
      </p:sp>
      <p:pic>
        <p:nvPicPr>
          <p:cNvPr id="7" name="6 Resim" descr="indir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256"/>
            <a:ext cx="2786082" cy="2357454"/>
          </a:xfrm>
          <a:prstGeom prst="rect">
            <a:avLst/>
          </a:prstGeom>
        </p:spPr>
      </p:pic>
      <p:pic>
        <p:nvPicPr>
          <p:cNvPr id="8" name="7 Resim" descr="2kucukxz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4071942"/>
            <a:ext cx="2590800" cy="2571768"/>
          </a:xfrm>
          <a:prstGeom prst="rect">
            <a:avLst/>
          </a:prstGeom>
        </p:spPr>
      </p:pic>
      <p:pic>
        <p:nvPicPr>
          <p:cNvPr id="11" name="10 Resim" descr="indir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000240"/>
            <a:ext cx="2428892" cy="1928826"/>
          </a:xfrm>
          <a:prstGeom prst="rect">
            <a:avLst/>
          </a:prstGeom>
        </p:spPr>
      </p:pic>
      <p:pic>
        <p:nvPicPr>
          <p:cNvPr id="12" name="11 Resim" descr="indir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000240"/>
            <a:ext cx="2681289" cy="1928826"/>
          </a:xfrm>
          <a:prstGeom prst="rect">
            <a:avLst/>
          </a:prstGeom>
        </p:spPr>
      </p:pic>
      <p:pic>
        <p:nvPicPr>
          <p:cNvPr id="13" name="12 Resim" descr="indir (1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4071942"/>
            <a:ext cx="2428892" cy="2500330"/>
          </a:xfrm>
          <a:prstGeom prst="rect">
            <a:avLst/>
          </a:prstGeom>
        </p:spPr>
      </p:pic>
      <p:pic>
        <p:nvPicPr>
          <p:cNvPr id="14" name="13 Resim" descr="Küp şek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071678"/>
            <a:ext cx="2674934" cy="2024060"/>
          </a:xfrm>
          <a:prstGeom prst="rect">
            <a:avLst/>
          </a:prstGeom>
        </p:spPr>
      </p:pic>
      <p:cxnSp>
        <p:nvCxnSpPr>
          <p:cNvPr id="16" name="15 Düz Bağlayıcı"/>
          <p:cNvCxnSpPr/>
          <p:nvPr/>
        </p:nvCxnSpPr>
        <p:spPr>
          <a:xfrm>
            <a:off x="357158" y="2143116"/>
            <a:ext cx="8501122" cy="4429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 flipV="1">
            <a:off x="0" y="2000240"/>
            <a:ext cx="8786842" cy="4857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214282" y="714357"/>
            <a:ext cx="8643998" cy="1571636"/>
          </a:xfrm>
        </p:spPr>
        <p:txBody>
          <a:bodyPr/>
          <a:lstStyle/>
          <a:p>
            <a:r>
              <a:rPr lang="tr-TR" sz="2800" dirty="0" smtClean="0"/>
              <a:t> Yağda kızartılmış her türlü yiyeceklerden uzak durulmalı.</a:t>
            </a:r>
            <a:endParaRPr lang="tr-TR" dirty="0"/>
          </a:p>
        </p:txBody>
      </p:sp>
      <p:pic>
        <p:nvPicPr>
          <p:cNvPr id="6" name="5 Resim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643446"/>
            <a:ext cx="3429024" cy="2071702"/>
          </a:xfrm>
          <a:prstGeom prst="rect">
            <a:avLst/>
          </a:prstGeom>
        </p:spPr>
      </p:pic>
      <p:pic>
        <p:nvPicPr>
          <p:cNvPr id="7" name="6 Resim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500306"/>
            <a:ext cx="3429024" cy="1847850"/>
          </a:xfrm>
          <a:prstGeom prst="rect">
            <a:avLst/>
          </a:prstGeom>
        </p:spPr>
      </p:pic>
      <p:pic>
        <p:nvPicPr>
          <p:cNvPr id="8" name="7 Resim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714884"/>
            <a:ext cx="3357586" cy="1809750"/>
          </a:xfrm>
          <a:prstGeom prst="rect">
            <a:avLst/>
          </a:prstGeom>
        </p:spPr>
      </p:pic>
      <p:pic>
        <p:nvPicPr>
          <p:cNvPr id="9" name="8 Resim" descr="indir (1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2500306"/>
            <a:ext cx="3324231" cy="1928826"/>
          </a:xfrm>
          <a:prstGeom prst="rect">
            <a:avLst/>
          </a:prstGeom>
        </p:spPr>
      </p:pic>
      <p:cxnSp>
        <p:nvCxnSpPr>
          <p:cNvPr id="11" name="10 Düz Bağlayıcı"/>
          <p:cNvCxnSpPr/>
          <p:nvPr/>
        </p:nvCxnSpPr>
        <p:spPr>
          <a:xfrm flipV="1">
            <a:off x="642910" y="2571744"/>
            <a:ext cx="7929618" cy="3929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571472" y="2500306"/>
            <a:ext cx="8143932" cy="4143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12774" y="571481"/>
            <a:ext cx="8102629" cy="1000132"/>
          </a:xfrm>
        </p:spPr>
        <p:txBody>
          <a:bodyPr/>
          <a:lstStyle/>
          <a:p>
            <a:r>
              <a:rPr lang="tr-TR" dirty="0" smtClean="0"/>
              <a:t>Dengeli ve yeterli beslenilmeli.</a:t>
            </a:r>
            <a:endParaRPr lang="tr-TR" dirty="0"/>
          </a:p>
        </p:txBody>
      </p:sp>
      <p:pic>
        <p:nvPicPr>
          <p:cNvPr id="8" name="7 Resim" descr="dengeli-beslen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7929619" cy="54435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57158" y="571481"/>
            <a:ext cx="8429683" cy="2071702"/>
          </a:xfrm>
        </p:spPr>
        <p:txBody>
          <a:bodyPr/>
          <a:lstStyle/>
          <a:p>
            <a:r>
              <a:rPr lang="tr-TR" sz="2800" dirty="0" smtClean="0"/>
              <a:t>Kilo kontrolüne önem verilmeli.</a:t>
            </a:r>
            <a:endParaRPr lang="tr-TR" dirty="0"/>
          </a:p>
        </p:txBody>
      </p:sp>
      <p:pic>
        <p:nvPicPr>
          <p:cNvPr id="6" name="5 Resim" descr="97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000504"/>
            <a:ext cx="3500462" cy="2357454"/>
          </a:xfrm>
          <a:prstGeom prst="rect">
            <a:avLst/>
          </a:prstGeom>
        </p:spPr>
      </p:pic>
      <p:pic>
        <p:nvPicPr>
          <p:cNvPr id="7" name="6 Resim" descr="3200907241418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142984"/>
            <a:ext cx="3500462" cy="2714644"/>
          </a:xfrm>
          <a:prstGeom prst="rect">
            <a:avLst/>
          </a:prstGeom>
        </p:spPr>
      </p:pic>
      <p:pic>
        <p:nvPicPr>
          <p:cNvPr id="8" name="7 Resim" descr="indir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14422"/>
            <a:ext cx="3486157" cy="2428892"/>
          </a:xfrm>
          <a:prstGeom prst="rect">
            <a:avLst/>
          </a:prstGeom>
        </p:spPr>
      </p:pic>
      <p:pic>
        <p:nvPicPr>
          <p:cNvPr id="9" name="8 Resim" descr="sisman_cocuk_mcdonal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000504"/>
            <a:ext cx="3571900" cy="2714644"/>
          </a:xfrm>
          <a:prstGeom prst="rect">
            <a:avLst/>
          </a:prstGeom>
        </p:spPr>
      </p:pic>
      <p:cxnSp>
        <p:nvCxnSpPr>
          <p:cNvPr id="12" name="11 Düz Bağlayıcı"/>
          <p:cNvCxnSpPr/>
          <p:nvPr/>
        </p:nvCxnSpPr>
        <p:spPr>
          <a:xfrm flipV="1">
            <a:off x="5429256" y="1142984"/>
            <a:ext cx="3357586" cy="2714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>
            <a:off x="5429256" y="1214422"/>
            <a:ext cx="3357586" cy="2571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>
            <a:off x="5429256" y="4000504"/>
            <a:ext cx="3500462" cy="2714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 flipV="1">
            <a:off x="5429256" y="4000504"/>
            <a:ext cx="3429024" cy="2643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214282" y="428605"/>
            <a:ext cx="8358246" cy="2071702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Egzersiz düzenlenmesi:</a:t>
            </a:r>
          </a:p>
          <a:p>
            <a:pPr>
              <a:buNone/>
            </a:pPr>
            <a:r>
              <a:rPr lang="tr-TR" sz="2800" dirty="0" smtClean="0"/>
              <a:t>Diyabetli kişilerin haftada en az 5 gün ve günde en az 30 dakika süreli yürüme, koşma, yüzme, bisiklete binme gibi egzersizleri  yapması önerilmektedir.</a:t>
            </a:r>
          </a:p>
        </p:txBody>
      </p:sp>
      <p:pic>
        <p:nvPicPr>
          <p:cNvPr id="6" name="5 Resim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643182"/>
            <a:ext cx="2790826" cy="2862277"/>
          </a:xfrm>
          <a:prstGeom prst="rect">
            <a:avLst/>
          </a:prstGeom>
        </p:spPr>
      </p:pic>
      <p:pic>
        <p:nvPicPr>
          <p:cNvPr id="7" name="6 Resim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643182"/>
            <a:ext cx="2762251" cy="2857520"/>
          </a:xfrm>
          <a:prstGeom prst="rect">
            <a:avLst/>
          </a:prstGeom>
        </p:spPr>
      </p:pic>
      <p:pic>
        <p:nvPicPr>
          <p:cNvPr id="8" name="7 Resim" descr="yuruyus_mu_kosu_mu_daha_faydali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643182"/>
            <a:ext cx="2952744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Şişmanlayan çocuklarda tip 2 diyabet riski artıyor   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7072362" cy="421482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14282" y="357166"/>
            <a:ext cx="85725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sv-SE" sz="2800" b="1" dirty="0" smtClean="0"/>
              <a:t>Şişmanlayan çocuklarda tip 2 diyabet riski artıyor</a:t>
            </a:r>
            <a:endParaRPr lang="tr-TR" sz="2800" b="1" dirty="0" smtClean="0"/>
          </a:p>
          <a:p>
            <a:pPr fontAlgn="base"/>
            <a:r>
              <a:rPr lang="tr-TR" sz="2000" dirty="0"/>
              <a:t>Erciyes Üniversitesi Tıp Fakültesi Çocuk Endokrinoloji Bilim Dalı Başkanı Prof. Dr. Selim </a:t>
            </a:r>
            <a:r>
              <a:rPr lang="tr-TR" sz="2000" dirty="0" err="1"/>
              <a:t>Kurtoğlu</a:t>
            </a:r>
            <a:r>
              <a:rPr lang="tr-TR" sz="2000" dirty="0"/>
              <a:t>, "Çocuklarda diyabet olgularının yüzde 98'ini tip 1, yüzde 2'sini ise tip 2 diyabet oluşturuyor. Ancak çocuklarda şişmanlığın giderek artması tip 2 diyabet olgularının da artacağının işaretidir. Çünkü çocuklarda şişmanlık oranı yüzde 5'ten yüzde 10,5'a çıkmış" dedi.</a:t>
            </a:r>
            <a:r>
              <a:rPr lang="tr-TR" sz="2400" dirty="0"/>
              <a:t/>
            </a:r>
            <a:br>
              <a:rPr lang="tr-TR" sz="2400" dirty="0"/>
            </a:br>
            <a:r>
              <a:rPr lang="tr-TR" sz="2400" dirty="0"/>
              <a:t/>
            </a:r>
            <a:br>
              <a:rPr lang="tr-TR" sz="2400" dirty="0"/>
            </a:br>
            <a:endParaRPr lang="tr-TR" sz="2400" b="1" dirty="0" smtClean="0"/>
          </a:p>
          <a:p>
            <a:pPr algn="ctr" fontAlgn="base"/>
            <a:endParaRPr lang="sv-S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4000" dirty="0" smtClean="0">
                <a:solidFill>
                  <a:srgbClr val="E9006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Diyabet önlenebilir mi?</a:t>
            </a:r>
          </a:p>
        </p:txBody>
      </p:sp>
      <p:sp>
        <p:nvSpPr>
          <p:cNvPr id="46083" name="2 İçerik Yer Tutucusu"/>
          <p:cNvSpPr>
            <a:spLocks noGrp="1"/>
          </p:cNvSpPr>
          <p:nvPr>
            <p:ph idx="4294967295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pPr marL="365125" indent="-282575" eaLnBrk="1" hangingPunct="1">
              <a:buNone/>
            </a:pPr>
            <a:endParaRPr lang="tr-TR" dirty="0" smtClean="0"/>
          </a:p>
          <a:p>
            <a:pPr marL="365125" indent="-282575" eaLnBrk="1" hangingPunct="1"/>
            <a:r>
              <a:rPr lang="tr-TR" dirty="0" smtClean="0"/>
              <a:t>Özellikle şişmanlıkla birlikte, ülkemizde de gittikçe artan sayıda  görülen Tip 2 diyabeti önlemek mümkündür.</a:t>
            </a:r>
          </a:p>
          <a:p>
            <a:pPr marL="365125" indent="-282575" eaLnBrk="1" hangingPunct="1"/>
            <a:endParaRPr lang="tr-TR" dirty="0" smtClean="0"/>
          </a:p>
          <a:p>
            <a:pPr marL="365125" indent="-282575" eaLnBrk="1" hangingPunct="1"/>
            <a:r>
              <a:rPr lang="tr-TR" dirty="0" smtClean="0"/>
              <a:t>Mümkün olduğunca hareketin artırılması, abur </a:t>
            </a:r>
            <a:r>
              <a:rPr lang="tr-TR" dirty="0" err="1" smtClean="0"/>
              <a:t>cuburun</a:t>
            </a:r>
            <a:r>
              <a:rPr lang="tr-TR" dirty="0" smtClean="0"/>
              <a:t> ve şekerli içeceklerin azaltılması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18-cicek-resimlerijpg-3INUBCsGJ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68313" y="1017588"/>
            <a:ext cx="81168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solidFill>
                  <a:srgbClr val="CC0066"/>
                </a:solidFill>
                <a:latin typeface="Elephant" pitchFamily="18" charset="0"/>
              </a:rPr>
              <a:t>DİNLEDİĞİNİZ İÇİN TEŞEKKÜR EDERİM.</a:t>
            </a:r>
          </a:p>
          <a:p>
            <a:r>
              <a:rPr lang="tr-TR" sz="2400" b="1">
                <a:solidFill>
                  <a:srgbClr val="CC0066"/>
                </a:solidFill>
                <a:latin typeface="Elephant" pitchFamily="18" charset="0"/>
              </a:rPr>
              <a:t>                                                              </a:t>
            </a:r>
          </a:p>
          <a:p>
            <a:r>
              <a:rPr lang="tr-TR" sz="2400" b="1">
                <a:solidFill>
                  <a:srgbClr val="CC0066"/>
                </a:solidFill>
                <a:latin typeface="Elephant" pitchFamily="18" charset="0"/>
              </a:rPr>
              <a:t>                                                              Perihan TAMGAÇ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85720" y="357166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Diyabet tehlikesi giderek büyüyor!</a:t>
            </a:r>
          </a:p>
          <a:p>
            <a:r>
              <a:rPr lang="tr-TR" sz="2400" dirty="0" smtClean="0"/>
              <a:t>     Diyabet </a:t>
            </a:r>
            <a:r>
              <a:rPr lang="tr-TR" sz="2400" dirty="0"/>
              <a:t>hastalığı, çağımızın en yaygın ve hızla yayılan hastalıkları arasında yer alıyor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     </a:t>
            </a:r>
            <a:r>
              <a:rPr lang="tr-TR" sz="2400" dirty="0" err="1" smtClean="0"/>
              <a:t>Fast</a:t>
            </a:r>
            <a:r>
              <a:rPr lang="tr-TR" sz="2400" dirty="0" smtClean="0"/>
              <a:t> </a:t>
            </a:r>
            <a:r>
              <a:rPr lang="tr-TR" sz="2400" dirty="0" err="1" smtClean="0"/>
              <a:t>food</a:t>
            </a:r>
            <a:r>
              <a:rPr lang="tr-TR" sz="2400" dirty="0" smtClean="0"/>
              <a:t> tarzı beslenme , hareketsiz yaşam ve </a:t>
            </a:r>
            <a:r>
              <a:rPr lang="tr-TR" sz="2400" dirty="0" err="1" smtClean="0"/>
              <a:t>obezitenin</a:t>
            </a:r>
            <a:r>
              <a:rPr lang="tr-TR" sz="2400" dirty="0" smtClean="0"/>
              <a:t> artışı , çocuklarda şeker hastalığına davetiye çıkarıyor.</a:t>
            </a:r>
            <a:endParaRPr lang="tr-TR" sz="2400" dirty="0"/>
          </a:p>
        </p:txBody>
      </p:sp>
      <p:pic>
        <p:nvPicPr>
          <p:cNvPr id="41986" name="Picture 2" descr="Yetişkin diyabeti çocuklara bulaşt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609600" y="428604"/>
            <a:ext cx="8153400" cy="1357322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92B15"/>
                </a:solidFill>
              </a:rPr>
              <a:t>ŞEKER HASTALIĞI(DİABETES MELLİTUS) NEDİR?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95288" y="1928802"/>
            <a:ext cx="8135937" cy="3300423"/>
          </a:xfrm>
        </p:spPr>
        <p:txBody>
          <a:bodyPr/>
          <a:lstStyle/>
          <a:p>
            <a:pPr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tr-TR" sz="2800" dirty="0" smtClean="0"/>
              <a:t>	    </a:t>
            </a:r>
            <a:r>
              <a:rPr lang="tr-TR" sz="3600" dirty="0" smtClean="0"/>
              <a:t>Şeker hastalığı vücudumuzdaki </a:t>
            </a:r>
            <a:r>
              <a:rPr lang="tr-TR" sz="3600" dirty="0" smtClean="0">
                <a:solidFill>
                  <a:srgbClr val="F92B15"/>
                </a:solidFill>
              </a:rPr>
              <a:t>şekeri </a:t>
            </a:r>
            <a:r>
              <a:rPr lang="tr-TR" sz="3600" dirty="0" smtClean="0"/>
              <a:t>kontrol eden </a:t>
            </a:r>
            <a:r>
              <a:rPr lang="tr-TR" sz="3600" dirty="0" err="1" smtClean="0">
                <a:solidFill>
                  <a:srgbClr val="F92B15"/>
                </a:solidFill>
              </a:rPr>
              <a:t>insülin</a:t>
            </a:r>
            <a:r>
              <a:rPr lang="tr-TR" sz="3600" dirty="0" smtClean="0"/>
              <a:t> hormonunun </a:t>
            </a:r>
            <a:r>
              <a:rPr lang="tr-TR" sz="3600" u="sng" dirty="0" smtClean="0"/>
              <a:t>eksikliği yada etkisizliği</a:t>
            </a:r>
            <a:r>
              <a:rPr lang="tr-TR" sz="3600" dirty="0" smtClean="0"/>
              <a:t>   sonucunda ortaya çıkan bir durumdur.</a:t>
            </a:r>
          </a:p>
          <a:p>
            <a:pPr>
              <a:lnSpc>
                <a:spcPct val="95000"/>
              </a:lnSpc>
              <a:buNone/>
            </a:pPr>
            <a:endParaRPr lang="tr-TR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92B15"/>
                </a:solidFill>
              </a:rPr>
              <a:t>İNSULİN NEREDE YAPILIR ?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612775" y="1071546"/>
            <a:ext cx="3530597" cy="505461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tr-TR" sz="3600" dirty="0" smtClean="0"/>
          </a:p>
          <a:p>
            <a:pPr eaLnBrk="1" hangingPunct="1">
              <a:lnSpc>
                <a:spcPct val="80000"/>
              </a:lnSpc>
            </a:pPr>
            <a:r>
              <a:rPr lang="tr-TR" sz="3600" dirty="0" err="1" smtClean="0"/>
              <a:t>İnsulin</a:t>
            </a:r>
            <a:r>
              <a:rPr lang="tr-TR" sz="3600" dirty="0" smtClean="0"/>
              <a:t> üreten hücreler Pankreastadır.</a:t>
            </a:r>
          </a:p>
          <a:p>
            <a:pPr eaLnBrk="1" hangingPunct="1">
              <a:lnSpc>
                <a:spcPct val="80000"/>
              </a:lnSpc>
            </a:pPr>
            <a:r>
              <a:rPr lang="tr-TR" sz="3600" dirty="0" smtClean="0"/>
              <a:t>Pankreas , midenin arkasında karın içine yerleşmiş bir organdır.</a:t>
            </a:r>
          </a:p>
        </p:txBody>
      </p:sp>
      <p:pic>
        <p:nvPicPr>
          <p:cNvPr id="4" name="3 Resim" descr="diyabetin-belirtile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285860"/>
            <a:ext cx="4429156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F92B15"/>
                </a:solidFill>
              </a:rPr>
              <a:t>DİYABET TİPLERİ</a:t>
            </a:r>
            <a:endParaRPr lang="tr-TR" sz="4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43050"/>
            <a:ext cx="3686172" cy="468155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tr-TR" sz="3600" b="1" dirty="0" smtClean="0">
                <a:solidFill>
                  <a:schemeClr val="accent1"/>
                </a:solidFill>
              </a:rPr>
              <a:t>Tip 1 Diyabet:</a:t>
            </a:r>
          </a:p>
          <a:p>
            <a:pPr>
              <a:lnSpc>
                <a:spcPct val="80000"/>
              </a:lnSpc>
            </a:pPr>
            <a:r>
              <a:rPr lang="tr-TR" sz="2800" dirty="0" smtClean="0"/>
              <a:t>Genelde çocukluk çağında görülür.</a:t>
            </a:r>
          </a:p>
          <a:p>
            <a:pPr>
              <a:lnSpc>
                <a:spcPct val="80000"/>
              </a:lnSpc>
            </a:pPr>
            <a:r>
              <a:rPr lang="tr-TR" sz="2800" dirty="0" smtClean="0"/>
              <a:t>Vücut </a:t>
            </a:r>
            <a:r>
              <a:rPr lang="tr-TR" sz="2800" dirty="0" err="1" smtClean="0"/>
              <a:t>insülin</a:t>
            </a:r>
            <a:r>
              <a:rPr lang="tr-TR" sz="2800" dirty="0" smtClean="0"/>
              <a:t> üretememektedir. </a:t>
            </a:r>
          </a:p>
          <a:p>
            <a:pPr>
              <a:lnSpc>
                <a:spcPct val="80000"/>
              </a:lnSpc>
            </a:pPr>
            <a:r>
              <a:rPr lang="tr-TR" sz="2800" dirty="0" smtClean="0"/>
              <a:t>Bu kişiler </a:t>
            </a:r>
            <a:r>
              <a:rPr lang="tr-TR" sz="2800" dirty="0" err="1" smtClean="0"/>
              <a:t>insülini</a:t>
            </a:r>
            <a:r>
              <a:rPr lang="tr-TR" sz="2800" dirty="0" smtClean="0"/>
              <a:t> ömür boyu dışarıdan enjeksiyon şeklinde almak zorundadır.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indir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428736"/>
            <a:ext cx="3414718" cy="2286016"/>
          </a:xfrm>
          <a:prstGeom prst="rect">
            <a:avLst/>
          </a:prstGeom>
        </p:spPr>
      </p:pic>
      <p:pic>
        <p:nvPicPr>
          <p:cNvPr id="5" name="4 Resim" descr="tip_1_diyabet_nedir_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929066"/>
            <a:ext cx="3500438" cy="257175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4186238" cy="5753120"/>
          </a:xfrm>
        </p:spPr>
        <p:txBody>
          <a:bodyPr/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r-TR" sz="3600" b="1" dirty="0" smtClean="0">
                <a:solidFill>
                  <a:schemeClr val="accent1"/>
                </a:solidFill>
              </a:rPr>
              <a:t>Tip 2 Diyabet :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400" dirty="0" smtClean="0"/>
              <a:t>Erişkin diyabeti olarak da bilinir.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tr-TR" sz="2400" dirty="0" smtClean="0"/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400" dirty="0" err="1" smtClean="0"/>
              <a:t>İnsülin</a:t>
            </a:r>
            <a:r>
              <a:rPr lang="tr-TR" sz="2400" dirty="0" smtClean="0"/>
              <a:t> üretimi azalmıştır  ya da vücutta </a:t>
            </a:r>
            <a:r>
              <a:rPr lang="tr-TR" sz="2400" dirty="0" err="1" smtClean="0"/>
              <a:t>insülin</a:t>
            </a:r>
            <a:r>
              <a:rPr lang="tr-TR" sz="2400" dirty="0" smtClean="0"/>
              <a:t> görevini  yapamadığı için hap ya da </a:t>
            </a:r>
            <a:r>
              <a:rPr lang="tr-TR" sz="2400" dirty="0" err="1" smtClean="0"/>
              <a:t>insüline</a:t>
            </a:r>
            <a:r>
              <a:rPr lang="tr-TR" sz="2400" dirty="0" smtClean="0"/>
              <a:t> ihtiyaç </a:t>
            </a:r>
            <a:r>
              <a:rPr lang="tr-TR" sz="2400" dirty="0" err="1" smtClean="0"/>
              <a:t>duyumaktadır</a:t>
            </a:r>
            <a:r>
              <a:rPr lang="tr-TR" sz="2400" dirty="0" smtClean="0"/>
              <a:t>.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endParaRPr lang="tr-TR" sz="2400" dirty="0" smtClean="0"/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2400" dirty="0" smtClean="0"/>
              <a:t>Tip 2 diyabet için en büyük risk şişmanlıktır.</a:t>
            </a:r>
          </a:p>
          <a:p>
            <a:endParaRPr lang="tr-TR" dirty="0"/>
          </a:p>
        </p:txBody>
      </p:sp>
      <p:pic>
        <p:nvPicPr>
          <p:cNvPr id="5" name="4 Resim" descr="sis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4290"/>
            <a:ext cx="3786198" cy="3324225"/>
          </a:xfrm>
          <a:prstGeom prst="rect">
            <a:avLst/>
          </a:prstGeom>
        </p:spPr>
      </p:pic>
      <p:pic>
        <p:nvPicPr>
          <p:cNvPr id="6" name="5 Resim" descr="dunya-nin-en-sisman-15-yasindaki-cocugu,2,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857632" cy="30718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42350" cy="1414450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b="1" dirty="0" smtClean="0">
                <a:solidFill>
                  <a:srgbClr val="F92B15"/>
                </a:solidFill>
              </a:rPr>
              <a:t>ÇOCUKLARDA ŞEKER HASTALIĞININ BELİRTİLERİ NELERDİR?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395288" y="1643050"/>
            <a:ext cx="8534430" cy="4810138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</a:pPr>
            <a:r>
              <a:rPr lang="tr-TR" sz="3000" dirty="0" smtClean="0"/>
              <a:t> </a:t>
            </a:r>
            <a:r>
              <a:rPr lang="tr-TR" sz="3000" b="1" u="sng" dirty="0" smtClean="0"/>
              <a:t>Sık sık ve bol miktarda idrar yapma</a:t>
            </a:r>
            <a:r>
              <a:rPr lang="tr-TR" sz="3000" dirty="0" smtClean="0"/>
              <a:t>,(</a:t>
            </a:r>
            <a:r>
              <a:rPr lang="tr-TR" sz="3200" dirty="0" smtClean="0"/>
              <a:t>İdrarda şeker miktarı artınca şekerle beraber su da atılacağından çocuğun çıkardığı idrar miktarı artmaya başlar. )</a:t>
            </a:r>
            <a:endParaRPr lang="tr-TR" sz="3000" dirty="0" smtClean="0"/>
          </a:p>
          <a:p>
            <a:pPr lvl="1">
              <a:lnSpc>
                <a:spcPct val="80000"/>
              </a:lnSpc>
            </a:pPr>
            <a:r>
              <a:rPr lang="tr-TR" sz="3000" b="1" u="sng" dirty="0" smtClean="0"/>
              <a:t> Çok su içme,</a:t>
            </a:r>
            <a:r>
              <a:rPr lang="tr-TR" sz="3200" b="1" u="sng" dirty="0" smtClean="0"/>
              <a:t> </a:t>
            </a:r>
            <a:r>
              <a:rPr lang="tr-TR" sz="3200" dirty="0" smtClean="0"/>
              <a:t> (İdrarla olan bu su kaybını yerine koyabilmek için de çok su içmeye başlar.)</a:t>
            </a:r>
            <a:endParaRPr lang="tr-TR" sz="3000" dirty="0" smtClean="0"/>
          </a:p>
          <a:p>
            <a:pPr lvl="1">
              <a:lnSpc>
                <a:spcPct val="80000"/>
              </a:lnSpc>
            </a:pPr>
            <a:r>
              <a:rPr lang="tr-TR" sz="3000" dirty="0" smtClean="0"/>
              <a:t> </a:t>
            </a:r>
            <a:r>
              <a:rPr lang="tr-TR" sz="3000" b="1" u="sng" dirty="0" smtClean="0"/>
              <a:t>İştah artmasına rağmen kilo kaybı </a:t>
            </a:r>
            <a:r>
              <a:rPr lang="tr-TR" sz="3000" dirty="0" smtClean="0"/>
              <a:t>(</a:t>
            </a:r>
            <a:r>
              <a:rPr lang="tr-TR" sz="3200" dirty="0" smtClean="0"/>
              <a:t>kandaki şekerin kullanılamaması sonucu aç kalan hücreler enerji sağlayabilmek için yağları ve proteinleri parçalamaya başlarlar.)</a:t>
            </a:r>
            <a:endParaRPr lang="tr-TR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250825" y="228600"/>
            <a:ext cx="8642350" cy="1343012"/>
          </a:xfrm>
        </p:spPr>
        <p:txBody>
          <a:bodyPr>
            <a:noAutofit/>
          </a:bodyPr>
          <a:lstStyle/>
          <a:p>
            <a:pPr algn="ctr" eaLnBrk="1" hangingPunct="1"/>
            <a:r>
              <a:rPr lang="tr-TR" sz="4000" dirty="0" smtClean="0">
                <a:solidFill>
                  <a:srgbClr val="F92B15"/>
                </a:solidFill>
              </a:rPr>
              <a:t>ŞEKER HASTALIĞININ BELİRTİLERİ</a:t>
            </a:r>
            <a:r>
              <a:rPr lang="tr-TR" sz="4000" dirty="0" smtClean="0">
                <a:solidFill>
                  <a:schemeClr val="accent1"/>
                </a:solidFill>
              </a:rPr>
              <a:t/>
            </a:r>
            <a:br>
              <a:rPr lang="tr-TR" sz="4000" dirty="0" smtClean="0">
                <a:solidFill>
                  <a:schemeClr val="accent1"/>
                </a:solidFill>
              </a:rPr>
            </a:br>
            <a:r>
              <a:rPr lang="tr-TR" sz="4000" dirty="0" smtClean="0">
                <a:solidFill>
                  <a:schemeClr val="accent1"/>
                </a:solidFill>
              </a:rPr>
              <a:t> </a:t>
            </a:r>
            <a:r>
              <a:rPr lang="tr-TR" sz="4000" b="1" dirty="0" smtClean="0">
                <a:solidFill>
                  <a:srgbClr val="F92B15"/>
                </a:solidFill>
              </a:rPr>
              <a:t>Öğretmenin Gözlemleri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285720" y="1773238"/>
            <a:ext cx="8572560" cy="4392612"/>
          </a:xfrm>
          <a:prstGeom prst="rect">
            <a:avLst/>
          </a:prstGeom>
          <a:noFill/>
          <a:ln w="9525">
            <a:solidFill>
              <a:srgbClr val="F92B15"/>
            </a:solidFill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tr-TR" sz="2800" b="1" dirty="0">
              <a:solidFill>
                <a:srgbClr val="F92B15"/>
              </a:solidFill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tr-TR" sz="2400" dirty="0"/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tr-TR" sz="3200" dirty="0"/>
              <a:t>Öğrencinin eskiye oranla ders sırasında </a:t>
            </a:r>
            <a:r>
              <a:rPr lang="tr-TR" sz="3200" b="1" dirty="0"/>
              <a:t>çok su tüketmesi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tr-TR" sz="3200" dirty="0"/>
              <a:t>Sık sık tuvalete gitme ihtiyacı duyması ve daha sık devamsızlık yapmaya başlaması. </a:t>
            </a: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tr-TR" sz="3200" dirty="0"/>
              <a:t>Halsizlik, durgunluk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434</Words>
  <Application>Microsoft Office PowerPoint</Application>
  <PresentationFormat>Ekran Gösterisi (4:3)</PresentationFormat>
  <Paragraphs>74</Paragraphs>
  <Slides>21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Akış</vt:lpstr>
      <vt:lpstr>Slayt 1</vt:lpstr>
      <vt:lpstr>Slayt 2</vt:lpstr>
      <vt:lpstr>Slayt 3</vt:lpstr>
      <vt:lpstr>ŞEKER HASTALIĞI(DİABETES MELLİTUS) NEDİR?</vt:lpstr>
      <vt:lpstr>İNSULİN NEREDE YAPILIR ?</vt:lpstr>
      <vt:lpstr>DİYABET TİPLERİ</vt:lpstr>
      <vt:lpstr>Slayt 7</vt:lpstr>
      <vt:lpstr>ÇOCUKLARDA ŞEKER HASTALIĞININ BELİRTİLERİ NELERDİR?</vt:lpstr>
      <vt:lpstr>ŞEKER HASTALIĞININ BELİRTİLERİ  Öğretmenin Gözlemleri</vt:lpstr>
      <vt:lpstr>Diyabet nasıl tanınır?</vt:lpstr>
      <vt:lpstr>KAN ŞEKERİ DEĞERLERİ </vt:lpstr>
      <vt:lpstr>KAN ŞEKERİ DÜŞMESİ BELİRTİLERİ</vt:lpstr>
      <vt:lpstr>ÇOCUKLARDA ŞEKER HASTALIĞI NASIL TEDAVİ EDİLİR?</vt:lpstr>
      <vt:lpstr>Slayt 14</vt:lpstr>
      <vt:lpstr>Slayt 15</vt:lpstr>
      <vt:lpstr>Slayt 16</vt:lpstr>
      <vt:lpstr>Slayt 17</vt:lpstr>
      <vt:lpstr>Slayt 18</vt:lpstr>
      <vt:lpstr>Slayt 19</vt:lpstr>
      <vt:lpstr>Diyabet önlenebilir mi?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ŞEKER HASTALIĞI NEDİR?</dc:title>
  <dc:creator>Home</dc:creator>
  <cp:lastModifiedBy>Home</cp:lastModifiedBy>
  <cp:revision>39</cp:revision>
  <dcterms:created xsi:type="dcterms:W3CDTF">2013-12-05T20:07:13Z</dcterms:created>
  <dcterms:modified xsi:type="dcterms:W3CDTF">2013-12-05T23:33:21Z</dcterms:modified>
</cp:coreProperties>
</file>