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64" r:id="rId3"/>
    <p:sldId id="265" r:id="rId4"/>
    <p:sldId id="275" r:id="rId5"/>
    <p:sldId id="276" r:id="rId6"/>
    <p:sldId id="277" r:id="rId7"/>
    <p:sldId id="257" r:id="rId8"/>
    <p:sldId id="258" r:id="rId9"/>
    <p:sldId id="261" r:id="rId10"/>
    <p:sldId id="269" r:id="rId11"/>
    <p:sldId id="273" r:id="rId12"/>
    <p:sldId id="272" r:id="rId13"/>
    <p:sldId id="274" r:id="rId14"/>
    <p:sldId id="259" r:id="rId15"/>
    <p:sldId id="260" r:id="rId16"/>
    <p:sldId id="262" r:id="rId17"/>
    <p:sldId id="263" r:id="rId18"/>
    <p:sldId id="266" r:id="rId19"/>
    <p:sldId id="270" r:id="rId20"/>
    <p:sldId id="267" r:id="rId21"/>
    <p:sldId id="268" r:id="rId22"/>
    <p:sldId id="278" r:id="rId23"/>
  </p:sldIdLst>
  <p:sldSz cx="9144000" cy="6858000" type="screen4x3"/>
  <p:notesSz cx="6858000" cy="9144000"/>
  <p:defaultTextStyle>
    <a:defPPr>
      <a:defRPr lang="tr-T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638" autoAdjust="0"/>
    <p:restoredTop sz="94660"/>
  </p:normalViewPr>
  <p:slideViewPr>
    <p:cSldViewPr>
      <p:cViewPr varScale="1">
        <p:scale>
          <a:sx n="86" d="100"/>
          <a:sy n="86" d="100"/>
        </p:scale>
        <p:origin x="-294"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bg>
      <p:bgRef idx="1002">
        <a:schemeClr val="bg2"/>
      </p:bgRef>
    </p:bg>
    <p:spTree>
      <p:nvGrpSpPr>
        <p:cNvPr id="1" name=""/>
        <p:cNvGrpSpPr/>
        <p:nvPr/>
      </p:nvGrpSpPr>
      <p:grpSpPr>
        <a:xfrm>
          <a:off x="0" y="0"/>
          <a:ext cx="0" cy="0"/>
          <a:chOff x="0" y="0"/>
          <a:chExt cx="0" cy="0"/>
        </a:xfrm>
      </p:grpSpPr>
      <p:sp>
        <p:nvSpPr>
          <p:cNvPr id="9" name="8 Başlık"/>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tr-TR" smtClean="0"/>
              <a:t>Asıl başlık stili için tıklatın</a:t>
            </a:r>
            <a:endParaRPr lang="en-US"/>
          </a:p>
        </p:txBody>
      </p:sp>
      <p:sp>
        <p:nvSpPr>
          <p:cNvPr id="17" name="16 Alt Başlık"/>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tr-TR" smtClean="0"/>
              <a:t>Asıl alt başlık stilini düzenlemek için tıklatın</a:t>
            </a:r>
            <a:endParaRPr lang="en-US"/>
          </a:p>
        </p:txBody>
      </p:sp>
      <p:sp>
        <p:nvSpPr>
          <p:cNvPr id="4" name="29 Veri Yer Tutucusu"/>
          <p:cNvSpPr>
            <a:spLocks noGrp="1"/>
          </p:cNvSpPr>
          <p:nvPr>
            <p:ph type="dt" sz="half" idx="10"/>
          </p:nvPr>
        </p:nvSpPr>
        <p:spPr/>
        <p:txBody>
          <a:bodyPr/>
          <a:lstStyle>
            <a:lvl1pPr>
              <a:defRPr/>
            </a:lvl1pPr>
          </a:lstStyle>
          <a:p>
            <a:pPr>
              <a:defRPr/>
            </a:pPr>
            <a:fld id="{1768AF19-1D14-4822-BF92-C5D56ECEB345}" type="datetimeFigureOut">
              <a:rPr lang="tr-TR"/>
              <a:pPr>
                <a:defRPr/>
              </a:pPr>
              <a:t>24.09.2013</a:t>
            </a:fld>
            <a:endParaRPr lang="tr-TR"/>
          </a:p>
        </p:txBody>
      </p:sp>
      <p:sp>
        <p:nvSpPr>
          <p:cNvPr id="5" name="18 Altbilgi Yer Tutucusu"/>
          <p:cNvSpPr>
            <a:spLocks noGrp="1"/>
          </p:cNvSpPr>
          <p:nvPr>
            <p:ph type="ftr" sz="quarter" idx="11"/>
          </p:nvPr>
        </p:nvSpPr>
        <p:spPr/>
        <p:txBody>
          <a:bodyPr/>
          <a:lstStyle>
            <a:lvl1pPr>
              <a:defRPr/>
            </a:lvl1pPr>
          </a:lstStyle>
          <a:p>
            <a:pPr>
              <a:defRPr/>
            </a:pPr>
            <a:endParaRPr lang="tr-TR"/>
          </a:p>
        </p:txBody>
      </p:sp>
      <p:sp>
        <p:nvSpPr>
          <p:cNvPr id="6" name="26 Slayt Numarası Yer Tutucusu"/>
          <p:cNvSpPr>
            <a:spLocks noGrp="1"/>
          </p:cNvSpPr>
          <p:nvPr>
            <p:ph type="sldNum" sz="quarter" idx="12"/>
          </p:nvPr>
        </p:nvSpPr>
        <p:spPr/>
        <p:txBody>
          <a:bodyPr/>
          <a:lstStyle>
            <a:lvl1pPr>
              <a:defRPr/>
            </a:lvl1pPr>
          </a:lstStyle>
          <a:p>
            <a:pPr>
              <a:defRPr/>
            </a:pPr>
            <a:fld id="{DECEA6A3-AC47-41BF-A746-6FFDFE2AC5B7}" type="slidenum">
              <a:rPr lang="tr-TR"/>
              <a:pPr>
                <a:defRPr/>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en-US"/>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9 Veri Yer Tutucusu"/>
          <p:cNvSpPr>
            <a:spLocks noGrp="1"/>
          </p:cNvSpPr>
          <p:nvPr>
            <p:ph type="dt" sz="half" idx="10"/>
          </p:nvPr>
        </p:nvSpPr>
        <p:spPr/>
        <p:txBody>
          <a:bodyPr/>
          <a:lstStyle>
            <a:lvl1pPr>
              <a:defRPr/>
            </a:lvl1pPr>
          </a:lstStyle>
          <a:p>
            <a:pPr>
              <a:defRPr/>
            </a:pPr>
            <a:fld id="{35D8EFE1-1E85-4218-9741-224DDCEFD403}" type="datetimeFigureOut">
              <a:rPr lang="tr-TR"/>
              <a:pPr>
                <a:defRPr/>
              </a:pPr>
              <a:t>24.09.2013</a:t>
            </a:fld>
            <a:endParaRPr lang="tr-TR"/>
          </a:p>
        </p:txBody>
      </p:sp>
      <p:sp>
        <p:nvSpPr>
          <p:cNvPr id="5" name="21 Altbilgi Yer Tutucusu"/>
          <p:cNvSpPr>
            <a:spLocks noGrp="1"/>
          </p:cNvSpPr>
          <p:nvPr>
            <p:ph type="ftr" sz="quarter" idx="11"/>
          </p:nvPr>
        </p:nvSpPr>
        <p:spPr/>
        <p:txBody>
          <a:bodyPr/>
          <a:lstStyle>
            <a:lvl1pPr>
              <a:defRPr/>
            </a:lvl1pPr>
          </a:lstStyle>
          <a:p>
            <a:pPr>
              <a:defRPr/>
            </a:pPr>
            <a:endParaRPr lang="tr-TR"/>
          </a:p>
        </p:txBody>
      </p:sp>
      <p:sp>
        <p:nvSpPr>
          <p:cNvPr id="6" name="17 Slayt Numarası Yer Tutucusu"/>
          <p:cNvSpPr>
            <a:spLocks noGrp="1"/>
          </p:cNvSpPr>
          <p:nvPr>
            <p:ph type="sldNum" sz="quarter" idx="12"/>
          </p:nvPr>
        </p:nvSpPr>
        <p:spPr/>
        <p:txBody>
          <a:bodyPr/>
          <a:lstStyle>
            <a:lvl1pPr>
              <a:defRPr/>
            </a:lvl1pPr>
          </a:lstStyle>
          <a:p>
            <a:pPr>
              <a:defRPr/>
            </a:pPr>
            <a:fld id="{6B3BC13A-0569-41F9-9BA1-019C7CF72A6F}" type="slidenum">
              <a:rPr lang="tr-TR"/>
              <a:pPr>
                <a:defRPr/>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914401"/>
            <a:ext cx="2057400" cy="5211763"/>
          </a:xfrm>
        </p:spPr>
        <p:txBody>
          <a:bodyPr vert="eaVert"/>
          <a:lstStyle/>
          <a:p>
            <a:r>
              <a:rPr lang="tr-TR" smtClean="0"/>
              <a:t>Asıl başlık stili için tıklatın</a:t>
            </a:r>
            <a:endParaRPr lang="en-US"/>
          </a:p>
        </p:txBody>
      </p:sp>
      <p:sp>
        <p:nvSpPr>
          <p:cNvPr id="3" name="2 Dikey Metin Yer Tutucusu"/>
          <p:cNvSpPr>
            <a:spLocks noGrp="1"/>
          </p:cNvSpPr>
          <p:nvPr>
            <p:ph type="body" orient="vert" idx="1"/>
          </p:nvPr>
        </p:nvSpPr>
        <p:spPr>
          <a:xfrm>
            <a:off x="457200" y="914401"/>
            <a:ext cx="6019800" cy="5211763"/>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9 Veri Yer Tutucusu"/>
          <p:cNvSpPr>
            <a:spLocks noGrp="1"/>
          </p:cNvSpPr>
          <p:nvPr>
            <p:ph type="dt" sz="half" idx="10"/>
          </p:nvPr>
        </p:nvSpPr>
        <p:spPr/>
        <p:txBody>
          <a:bodyPr/>
          <a:lstStyle>
            <a:lvl1pPr>
              <a:defRPr/>
            </a:lvl1pPr>
          </a:lstStyle>
          <a:p>
            <a:pPr>
              <a:defRPr/>
            </a:pPr>
            <a:fld id="{E2CD3D85-4DAD-48F2-99EF-08326175BBCB}" type="datetimeFigureOut">
              <a:rPr lang="tr-TR"/>
              <a:pPr>
                <a:defRPr/>
              </a:pPr>
              <a:t>24.09.2013</a:t>
            </a:fld>
            <a:endParaRPr lang="tr-TR"/>
          </a:p>
        </p:txBody>
      </p:sp>
      <p:sp>
        <p:nvSpPr>
          <p:cNvPr id="5" name="21 Altbilgi Yer Tutucusu"/>
          <p:cNvSpPr>
            <a:spLocks noGrp="1"/>
          </p:cNvSpPr>
          <p:nvPr>
            <p:ph type="ftr" sz="quarter" idx="11"/>
          </p:nvPr>
        </p:nvSpPr>
        <p:spPr/>
        <p:txBody>
          <a:bodyPr/>
          <a:lstStyle>
            <a:lvl1pPr>
              <a:defRPr/>
            </a:lvl1pPr>
          </a:lstStyle>
          <a:p>
            <a:pPr>
              <a:defRPr/>
            </a:pPr>
            <a:endParaRPr lang="tr-TR"/>
          </a:p>
        </p:txBody>
      </p:sp>
      <p:sp>
        <p:nvSpPr>
          <p:cNvPr id="6" name="17 Slayt Numarası Yer Tutucusu"/>
          <p:cNvSpPr>
            <a:spLocks noGrp="1"/>
          </p:cNvSpPr>
          <p:nvPr>
            <p:ph type="sldNum" sz="quarter" idx="12"/>
          </p:nvPr>
        </p:nvSpPr>
        <p:spPr/>
        <p:txBody>
          <a:bodyPr/>
          <a:lstStyle>
            <a:lvl1pPr>
              <a:defRPr/>
            </a:lvl1pPr>
          </a:lstStyle>
          <a:p>
            <a:pPr>
              <a:defRPr/>
            </a:pPr>
            <a:fld id="{0ACB99CB-AA70-4459-8C5D-95102D6D30F5}" type="slidenum">
              <a:rPr lang="tr-TR"/>
              <a:pPr>
                <a:defRPr/>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en-US"/>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9 Veri Yer Tutucusu"/>
          <p:cNvSpPr>
            <a:spLocks noGrp="1"/>
          </p:cNvSpPr>
          <p:nvPr>
            <p:ph type="dt" sz="half" idx="10"/>
          </p:nvPr>
        </p:nvSpPr>
        <p:spPr/>
        <p:txBody>
          <a:bodyPr/>
          <a:lstStyle>
            <a:lvl1pPr>
              <a:defRPr/>
            </a:lvl1pPr>
          </a:lstStyle>
          <a:p>
            <a:pPr>
              <a:defRPr/>
            </a:pPr>
            <a:fld id="{A8A838D3-DA36-47F8-B315-3086E3590ABC}" type="datetimeFigureOut">
              <a:rPr lang="tr-TR"/>
              <a:pPr>
                <a:defRPr/>
              </a:pPr>
              <a:t>24.09.2013</a:t>
            </a:fld>
            <a:endParaRPr lang="tr-TR"/>
          </a:p>
        </p:txBody>
      </p:sp>
      <p:sp>
        <p:nvSpPr>
          <p:cNvPr id="5" name="21 Altbilgi Yer Tutucusu"/>
          <p:cNvSpPr>
            <a:spLocks noGrp="1"/>
          </p:cNvSpPr>
          <p:nvPr>
            <p:ph type="ftr" sz="quarter" idx="11"/>
          </p:nvPr>
        </p:nvSpPr>
        <p:spPr/>
        <p:txBody>
          <a:bodyPr/>
          <a:lstStyle>
            <a:lvl1pPr>
              <a:defRPr/>
            </a:lvl1pPr>
          </a:lstStyle>
          <a:p>
            <a:pPr>
              <a:defRPr/>
            </a:pPr>
            <a:endParaRPr lang="tr-TR"/>
          </a:p>
        </p:txBody>
      </p:sp>
      <p:sp>
        <p:nvSpPr>
          <p:cNvPr id="6" name="17 Slayt Numarası Yer Tutucusu"/>
          <p:cNvSpPr>
            <a:spLocks noGrp="1"/>
          </p:cNvSpPr>
          <p:nvPr>
            <p:ph type="sldNum" sz="quarter" idx="12"/>
          </p:nvPr>
        </p:nvSpPr>
        <p:spPr/>
        <p:txBody>
          <a:bodyPr/>
          <a:lstStyle>
            <a:lvl1pPr>
              <a:defRPr/>
            </a:lvl1pPr>
          </a:lstStyle>
          <a:p>
            <a:pPr>
              <a:defRPr/>
            </a:pPr>
            <a:fld id="{823721D1-7507-4878-84F8-D99C346427E7}" type="slidenum">
              <a:rPr lang="tr-TR"/>
              <a:pPr>
                <a:defRPr/>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2">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tr-TR" smtClean="0"/>
              <a:t>Asıl başlık stili için tıklatın</a:t>
            </a:r>
            <a:endParaRPr lang="en-US"/>
          </a:p>
        </p:txBody>
      </p:sp>
      <p:sp>
        <p:nvSpPr>
          <p:cNvPr id="3" name="2 Metin Yer Tutucusu"/>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lvl1pPr>
              <a:defRPr/>
            </a:lvl1pPr>
          </a:lstStyle>
          <a:p>
            <a:pPr>
              <a:defRPr/>
            </a:pPr>
            <a:fld id="{AC2C5EF4-28FA-4E25-9E1F-C19F34199F3D}" type="datetimeFigureOut">
              <a:rPr lang="tr-TR"/>
              <a:pPr>
                <a:defRPr/>
              </a:pPr>
              <a:t>24.09.2013</a:t>
            </a:fld>
            <a:endParaRPr lang="tr-TR"/>
          </a:p>
        </p:txBody>
      </p:sp>
      <p:sp>
        <p:nvSpPr>
          <p:cNvPr id="5" name="4 Altbilgi Yer Tutucusu"/>
          <p:cNvSpPr>
            <a:spLocks noGrp="1"/>
          </p:cNvSpPr>
          <p:nvPr>
            <p:ph type="ftr" sz="quarter" idx="11"/>
          </p:nvPr>
        </p:nvSpPr>
        <p:spPr/>
        <p:txBody>
          <a:bodyPr/>
          <a:lstStyle>
            <a:lvl1pPr>
              <a:defRPr/>
            </a:lvl1pPr>
          </a:lstStyle>
          <a:p>
            <a:pPr>
              <a:defRPr/>
            </a:pPr>
            <a:endParaRPr lang="tr-TR"/>
          </a:p>
        </p:txBody>
      </p:sp>
      <p:sp>
        <p:nvSpPr>
          <p:cNvPr id="6" name="5 Slayt Numarası Yer Tutucusu"/>
          <p:cNvSpPr>
            <a:spLocks noGrp="1"/>
          </p:cNvSpPr>
          <p:nvPr>
            <p:ph type="sldNum" sz="quarter" idx="12"/>
          </p:nvPr>
        </p:nvSpPr>
        <p:spPr/>
        <p:txBody>
          <a:bodyPr/>
          <a:lstStyle>
            <a:lvl1pPr>
              <a:defRPr/>
            </a:lvl1pPr>
          </a:lstStyle>
          <a:p>
            <a:pPr>
              <a:defRPr/>
            </a:pPr>
            <a:fld id="{6FBA36D1-361A-487F-9ECD-6ED2A0B750E2}" type="slidenum">
              <a:rPr lang="tr-TR"/>
              <a:pPr>
                <a:defRPr/>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143000"/>
          </a:xfrm>
        </p:spPr>
        <p:txBody>
          <a:bodyPr/>
          <a:lstStyle/>
          <a:p>
            <a:r>
              <a:rPr lang="tr-TR" smtClean="0"/>
              <a:t>Asıl başlık stili için tıklatın</a:t>
            </a:r>
            <a:endParaRPr lang="en-US"/>
          </a:p>
        </p:txBody>
      </p:sp>
      <p:sp>
        <p:nvSpPr>
          <p:cNvPr id="3" name="2 İçerik Yer Tutucusu"/>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3 İçerik Yer Tutucusu"/>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9 Veri Yer Tutucusu"/>
          <p:cNvSpPr>
            <a:spLocks noGrp="1"/>
          </p:cNvSpPr>
          <p:nvPr>
            <p:ph type="dt" sz="half" idx="10"/>
          </p:nvPr>
        </p:nvSpPr>
        <p:spPr/>
        <p:txBody>
          <a:bodyPr/>
          <a:lstStyle>
            <a:lvl1pPr>
              <a:defRPr/>
            </a:lvl1pPr>
          </a:lstStyle>
          <a:p>
            <a:pPr>
              <a:defRPr/>
            </a:pPr>
            <a:fld id="{5A29DF70-CA09-42DE-9410-08458D8BDAB8}" type="datetimeFigureOut">
              <a:rPr lang="tr-TR"/>
              <a:pPr>
                <a:defRPr/>
              </a:pPr>
              <a:t>24.09.2013</a:t>
            </a:fld>
            <a:endParaRPr lang="tr-TR"/>
          </a:p>
        </p:txBody>
      </p:sp>
      <p:sp>
        <p:nvSpPr>
          <p:cNvPr id="6" name="21 Altbilgi Yer Tutucusu"/>
          <p:cNvSpPr>
            <a:spLocks noGrp="1"/>
          </p:cNvSpPr>
          <p:nvPr>
            <p:ph type="ftr" sz="quarter" idx="11"/>
          </p:nvPr>
        </p:nvSpPr>
        <p:spPr/>
        <p:txBody>
          <a:bodyPr/>
          <a:lstStyle>
            <a:lvl1pPr>
              <a:defRPr/>
            </a:lvl1pPr>
          </a:lstStyle>
          <a:p>
            <a:pPr>
              <a:defRPr/>
            </a:pPr>
            <a:endParaRPr lang="tr-TR"/>
          </a:p>
        </p:txBody>
      </p:sp>
      <p:sp>
        <p:nvSpPr>
          <p:cNvPr id="7" name="17 Slayt Numarası Yer Tutucusu"/>
          <p:cNvSpPr>
            <a:spLocks noGrp="1"/>
          </p:cNvSpPr>
          <p:nvPr>
            <p:ph type="sldNum" sz="quarter" idx="12"/>
          </p:nvPr>
        </p:nvSpPr>
        <p:spPr/>
        <p:txBody>
          <a:bodyPr/>
          <a:lstStyle>
            <a:lvl1pPr>
              <a:defRPr/>
            </a:lvl1pPr>
          </a:lstStyle>
          <a:p>
            <a:pPr>
              <a:defRPr/>
            </a:pPr>
            <a:fld id="{D4B52C14-D379-4B1C-8AD1-608C7A769E17}" type="slidenum">
              <a:rPr lang="tr-TR"/>
              <a:pPr>
                <a:defRPr/>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143000"/>
          </a:xfrm>
        </p:spPr>
        <p:txBody>
          <a:bodyPr/>
          <a:lstStyle>
            <a:lvl1pPr>
              <a:defRPr/>
            </a:lvl1pPr>
          </a:lstStyle>
          <a:p>
            <a:r>
              <a:rPr lang="tr-TR" smtClean="0"/>
              <a:t>Asıl başlık stili için tıklatın</a:t>
            </a:r>
            <a:endParaRPr lang="en-US"/>
          </a:p>
        </p:txBody>
      </p:sp>
      <p:sp>
        <p:nvSpPr>
          <p:cNvPr id="3" name="2 Metin Yer Tutucusu"/>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tr-TR" smtClean="0"/>
              <a:t>Asıl metin stillerini düzenlemek için tıklatın</a:t>
            </a:r>
          </a:p>
        </p:txBody>
      </p:sp>
      <p:sp>
        <p:nvSpPr>
          <p:cNvPr id="4" name="3 Metin Yer Tutucusu"/>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tr-TR" smtClean="0"/>
              <a:t>Asıl metin stillerini düzenlemek için tıklatın</a:t>
            </a:r>
          </a:p>
        </p:txBody>
      </p:sp>
      <p:sp>
        <p:nvSpPr>
          <p:cNvPr id="5" name="4 İçerik Yer Tutucusu"/>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6" name="5 İçerik Yer Tutucusu"/>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7" name="9 Veri Yer Tutucusu"/>
          <p:cNvSpPr>
            <a:spLocks noGrp="1"/>
          </p:cNvSpPr>
          <p:nvPr>
            <p:ph type="dt" sz="half" idx="10"/>
          </p:nvPr>
        </p:nvSpPr>
        <p:spPr/>
        <p:txBody>
          <a:bodyPr/>
          <a:lstStyle>
            <a:lvl1pPr>
              <a:defRPr/>
            </a:lvl1pPr>
          </a:lstStyle>
          <a:p>
            <a:pPr>
              <a:defRPr/>
            </a:pPr>
            <a:fld id="{C11BCFDA-42C6-44E4-ACAE-F56C68322A3C}" type="datetimeFigureOut">
              <a:rPr lang="tr-TR"/>
              <a:pPr>
                <a:defRPr/>
              </a:pPr>
              <a:t>24.09.2013</a:t>
            </a:fld>
            <a:endParaRPr lang="tr-TR"/>
          </a:p>
        </p:txBody>
      </p:sp>
      <p:sp>
        <p:nvSpPr>
          <p:cNvPr id="8" name="21 Altbilgi Yer Tutucusu"/>
          <p:cNvSpPr>
            <a:spLocks noGrp="1"/>
          </p:cNvSpPr>
          <p:nvPr>
            <p:ph type="ftr" sz="quarter" idx="11"/>
          </p:nvPr>
        </p:nvSpPr>
        <p:spPr/>
        <p:txBody>
          <a:bodyPr/>
          <a:lstStyle>
            <a:lvl1pPr>
              <a:defRPr/>
            </a:lvl1pPr>
          </a:lstStyle>
          <a:p>
            <a:pPr>
              <a:defRPr/>
            </a:pPr>
            <a:endParaRPr lang="tr-TR"/>
          </a:p>
        </p:txBody>
      </p:sp>
      <p:sp>
        <p:nvSpPr>
          <p:cNvPr id="9" name="17 Slayt Numarası Yer Tutucusu"/>
          <p:cNvSpPr>
            <a:spLocks noGrp="1"/>
          </p:cNvSpPr>
          <p:nvPr>
            <p:ph type="sldNum" sz="quarter" idx="12"/>
          </p:nvPr>
        </p:nvSpPr>
        <p:spPr/>
        <p:txBody>
          <a:bodyPr/>
          <a:lstStyle>
            <a:lvl1pPr>
              <a:defRPr/>
            </a:lvl1pPr>
          </a:lstStyle>
          <a:p>
            <a:pPr>
              <a:defRPr/>
            </a:pPr>
            <a:fld id="{A3D91E5F-2974-44B6-85B0-FA83CA0FA8FB}" type="slidenum">
              <a:rPr lang="tr-TR"/>
              <a:pPr>
                <a:defRPr/>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tr-TR" smtClean="0"/>
              <a:t>Asıl başlık stili için tıklatın</a:t>
            </a:r>
            <a:endParaRPr lang="en-US"/>
          </a:p>
        </p:txBody>
      </p:sp>
      <p:sp>
        <p:nvSpPr>
          <p:cNvPr id="3" name="9 Veri Yer Tutucusu"/>
          <p:cNvSpPr>
            <a:spLocks noGrp="1"/>
          </p:cNvSpPr>
          <p:nvPr>
            <p:ph type="dt" sz="half" idx="10"/>
          </p:nvPr>
        </p:nvSpPr>
        <p:spPr/>
        <p:txBody>
          <a:bodyPr/>
          <a:lstStyle>
            <a:lvl1pPr>
              <a:defRPr/>
            </a:lvl1pPr>
          </a:lstStyle>
          <a:p>
            <a:pPr>
              <a:defRPr/>
            </a:pPr>
            <a:fld id="{F8544714-DC53-44D9-9CF6-F37D8A59C5A1}" type="datetimeFigureOut">
              <a:rPr lang="tr-TR"/>
              <a:pPr>
                <a:defRPr/>
              </a:pPr>
              <a:t>24.09.2013</a:t>
            </a:fld>
            <a:endParaRPr lang="tr-TR"/>
          </a:p>
        </p:txBody>
      </p:sp>
      <p:sp>
        <p:nvSpPr>
          <p:cNvPr id="4" name="21 Altbilgi Yer Tutucusu"/>
          <p:cNvSpPr>
            <a:spLocks noGrp="1"/>
          </p:cNvSpPr>
          <p:nvPr>
            <p:ph type="ftr" sz="quarter" idx="11"/>
          </p:nvPr>
        </p:nvSpPr>
        <p:spPr/>
        <p:txBody>
          <a:bodyPr/>
          <a:lstStyle>
            <a:lvl1pPr>
              <a:defRPr/>
            </a:lvl1pPr>
          </a:lstStyle>
          <a:p>
            <a:pPr>
              <a:defRPr/>
            </a:pPr>
            <a:endParaRPr lang="tr-TR"/>
          </a:p>
        </p:txBody>
      </p:sp>
      <p:sp>
        <p:nvSpPr>
          <p:cNvPr id="5" name="17 Slayt Numarası Yer Tutucusu"/>
          <p:cNvSpPr>
            <a:spLocks noGrp="1"/>
          </p:cNvSpPr>
          <p:nvPr>
            <p:ph type="sldNum" sz="quarter" idx="12"/>
          </p:nvPr>
        </p:nvSpPr>
        <p:spPr/>
        <p:txBody>
          <a:bodyPr/>
          <a:lstStyle>
            <a:lvl1pPr>
              <a:defRPr/>
            </a:lvl1pPr>
          </a:lstStyle>
          <a:p>
            <a:pPr>
              <a:defRPr/>
            </a:pPr>
            <a:fld id="{C5CBE288-2E03-4DE5-803C-807AEA235A13}" type="slidenum">
              <a:rPr lang="tr-TR"/>
              <a:pPr>
                <a:defRPr/>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9 Veri Yer Tutucusu"/>
          <p:cNvSpPr>
            <a:spLocks noGrp="1"/>
          </p:cNvSpPr>
          <p:nvPr>
            <p:ph type="dt" sz="half" idx="10"/>
          </p:nvPr>
        </p:nvSpPr>
        <p:spPr/>
        <p:txBody>
          <a:bodyPr/>
          <a:lstStyle>
            <a:lvl1pPr>
              <a:defRPr/>
            </a:lvl1pPr>
          </a:lstStyle>
          <a:p>
            <a:pPr>
              <a:defRPr/>
            </a:pPr>
            <a:fld id="{BE3E8C9C-B5B2-41C0-A48E-8248259C0206}" type="datetimeFigureOut">
              <a:rPr lang="tr-TR"/>
              <a:pPr>
                <a:defRPr/>
              </a:pPr>
              <a:t>24.09.2013</a:t>
            </a:fld>
            <a:endParaRPr lang="tr-TR"/>
          </a:p>
        </p:txBody>
      </p:sp>
      <p:sp>
        <p:nvSpPr>
          <p:cNvPr id="3" name="21 Altbilgi Yer Tutucusu"/>
          <p:cNvSpPr>
            <a:spLocks noGrp="1"/>
          </p:cNvSpPr>
          <p:nvPr>
            <p:ph type="ftr" sz="quarter" idx="11"/>
          </p:nvPr>
        </p:nvSpPr>
        <p:spPr/>
        <p:txBody>
          <a:bodyPr/>
          <a:lstStyle>
            <a:lvl1pPr>
              <a:defRPr/>
            </a:lvl1pPr>
          </a:lstStyle>
          <a:p>
            <a:pPr>
              <a:defRPr/>
            </a:pPr>
            <a:endParaRPr lang="tr-TR"/>
          </a:p>
        </p:txBody>
      </p:sp>
      <p:sp>
        <p:nvSpPr>
          <p:cNvPr id="4" name="17 Slayt Numarası Yer Tutucusu"/>
          <p:cNvSpPr>
            <a:spLocks noGrp="1"/>
          </p:cNvSpPr>
          <p:nvPr>
            <p:ph type="sldNum" sz="quarter" idx="12"/>
          </p:nvPr>
        </p:nvSpPr>
        <p:spPr/>
        <p:txBody>
          <a:bodyPr/>
          <a:lstStyle>
            <a:lvl1pPr>
              <a:defRPr/>
            </a:lvl1pPr>
          </a:lstStyle>
          <a:p>
            <a:pPr>
              <a:defRPr/>
            </a:pPr>
            <a:fld id="{E6386966-F6E5-47E3-A903-83957F94743C}" type="slidenum">
              <a:rPr lang="tr-TR"/>
              <a:pPr>
                <a:defRPr/>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tr-TR" smtClean="0"/>
              <a:t>Asıl başlık stili için tıklatın</a:t>
            </a:r>
            <a:endParaRPr lang="en-US"/>
          </a:p>
        </p:txBody>
      </p:sp>
      <p:sp>
        <p:nvSpPr>
          <p:cNvPr id="3" name="2 Metin Yer Tutucusu"/>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tr-TR" smtClean="0"/>
              <a:t>Asıl metin stillerini düzenlemek için tıklatın</a:t>
            </a:r>
          </a:p>
        </p:txBody>
      </p:sp>
      <p:sp>
        <p:nvSpPr>
          <p:cNvPr id="4" name="3 İçerik Yer Tutucusu"/>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9 Veri Yer Tutucusu"/>
          <p:cNvSpPr>
            <a:spLocks noGrp="1"/>
          </p:cNvSpPr>
          <p:nvPr>
            <p:ph type="dt" sz="half" idx="10"/>
          </p:nvPr>
        </p:nvSpPr>
        <p:spPr/>
        <p:txBody>
          <a:bodyPr/>
          <a:lstStyle>
            <a:lvl1pPr>
              <a:defRPr/>
            </a:lvl1pPr>
          </a:lstStyle>
          <a:p>
            <a:pPr>
              <a:defRPr/>
            </a:pPr>
            <a:fld id="{E903D806-3EDE-4E30-8CF7-6F70EBC7CEE5}" type="datetimeFigureOut">
              <a:rPr lang="tr-TR"/>
              <a:pPr>
                <a:defRPr/>
              </a:pPr>
              <a:t>24.09.2013</a:t>
            </a:fld>
            <a:endParaRPr lang="tr-TR"/>
          </a:p>
        </p:txBody>
      </p:sp>
      <p:sp>
        <p:nvSpPr>
          <p:cNvPr id="6" name="21 Altbilgi Yer Tutucusu"/>
          <p:cNvSpPr>
            <a:spLocks noGrp="1"/>
          </p:cNvSpPr>
          <p:nvPr>
            <p:ph type="ftr" sz="quarter" idx="11"/>
          </p:nvPr>
        </p:nvSpPr>
        <p:spPr/>
        <p:txBody>
          <a:bodyPr/>
          <a:lstStyle>
            <a:lvl1pPr>
              <a:defRPr/>
            </a:lvl1pPr>
          </a:lstStyle>
          <a:p>
            <a:pPr>
              <a:defRPr/>
            </a:pPr>
            <a:endParaRPr lang="tr-TR"/>
          </a:p>
        </p:txBody>
      </p:sp>
      <p:sp>
        <p:nvSpPr>
          <p:cNvPr id="7" name="17 Slayt Numarası Yer Tutucusu"/>
          <p:cNvSpPr>
            <a:spLocks noGrp="1"/>
          </p:cNvSpPr>
          <p:nvPr>
            <p:ph type="sldNum" sz="quarter" idx="12"/>
          </p:nvPr>
        </p:nvSpPr>
        <p:spPr/>
        <p:txBody>
          <a:bodyPr/>
          <a:lstStyle>
            <a:lvl1pPr>
              <a:defRPr/>
            </a:lvl1pPr>
          </a:lstStyle>
          <a:p>
            <a:pPr>
              <a:defRPr/>
            </a:pPr>
            <a:fld id="{756F1C46-7BFB-4BE5-97C8-2C33B95016ED}" type="slidenum">
              <a:rPr lang="tr-TR"/>
              <a:pPr>
                <a:defRPr/>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5" name="8 Tek Köşesi Kesik ve Yuvarlatılmış Dikdörtgen"/>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11 Dik Üçgen"/>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9 Serbest Form"/>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8" name="10 Serbest Form"/>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2" name="1 Başlık"/>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tr-TR" smtClean="0"/>
              <a:t>Asıl başlık stili için tıklatın</a:t>
            </a:r>
            <a:endParaRPr lang="en-US"/>
          </a:p>
        </p:txBody>
      </p:sp>
      <p:sp>
        <p:nvSpPr>
          <p:cNvPr id="4" name="3 Metin Yer Tutucusu"/>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tr-TR" smtClean="0"/>
              <a:t>Asıl metin stillerini düzenlemek için tıklatın</a:t>
            </a:r>
          </a:p>
        </p:txBody>
      </p:sp>
      <p:sp>
        <p:nvSpPr>
          <p:cNvPr id="3" name="2 Resim Yer Tutucusu"/>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tr-TR" noProof="0" smtClean="0"/>
              <a:t>Resim eklemek için simgeyi tıklatın</a:t>
            </a:r>
            <a:endParaRPr lang="en-US" noProof="0" dirty="0"/>
          </a:p>
        </p:txBody>
      </p:sp>
      <p:sp>
        <p:nvSpPr>
          <p:cNvPr id="9" name="4 Veri Yer Tutucusu"/>
          <p:cNvSpPr>
            <a:spLocks noGrp="1"/>
          </p:cNvSpPr>
          <p:nvPr>
            <p:ph type="dt" sz="half" idx="10"/>
          </p:nvPr>
        </p:nvSpPr>
        <p:spPr/>
        <p:txBody>
          <a:bodyPr/>
          <a:lstStyle>
            <a:lvl1pPr>
              <a:defRPr/>
            </a:lvl1pPr>
          </a:lstStyle>
          <a:p>
            <a:pPr>
              <a:defRPr/>
            </a:pPr>
            <a:fld id="{CF122C22-4CB9-42A2-BAC3-42096BB39E89}" type="datetimeFigureOut">
              <a:rPr lang="tr-TR"/>
              <a:pPr>
                <a:defRPr/>
              </a:pPr>
              <a:t>24.09.2013</a:t>
            </a:fld>
            <a:endParaRPr lang="tr-TR"/>
          </a:p>
        </p:txBody>
      </p:sp>
      <p:sp>
        <p:nvSpPr>
          <p:cNvPr id="10" name="5 Altbilgi Yer Tutucusu"/>
          <p:cNvSpPr>
            <a:spLocks noGrp="1"/>
          </p:cNvSpPr>
          <p:nvPr>
            <p:ph type="ftr" sz="quarter" idx="11"/>
          </p:nvPr>
        </p:nvSpPr>
        <p:spPr/>
        <p:txBody>
          <a:bodyPr/>
          <a:lstStyle>
            <a:lvl1pPr>
              <a:defRPr/>
            </a:lvl1pPr>
          </a:lstStyle>
          <a:p>
            <a:pPr>
              <a:defRPr/>
            </a:pPr>
            <a:endParaRPr lang="tr-TR"/>
          </a:p>
        </p:txBody>
      </p:sp>
      <p:sp>
        <p:nvSpPr>
          <p:cNvPr id="11" name="6 Slayt Numarası Yer Tutucusu"/>
          <p:cNvSpPr>
            <a:spLocks noGrp="1"/>
          </p:cNvSpPr>
          <p:nvPr>
            <p:ph type="sldNum" sz="quarter" idx="12"/>
          </p:nvPr>
        </p:nvSpPr>
        <p:spPr>
          <a:xfrm>
            <a:off x="8077200" y="6356350"/>
            <a:ext cx="609600" cy="365125"/>
          </a:xfrm>
        </p:spPr>
        <p:txBody>
          <a:bodyPr/>
          <a:lstStyle>
            <a:lvl1pPr>
              <a:defRPr/>
            </a:lvl1pPr>
          </a:lstStyle>
          <a:p>
            <a:pPr>
              <a:defRPr/>
            </a:pPr>
            <a:fld id="{734BE9D9-0D1F-4C80-B18D-137F01EA7699}" type="slidenum">
              <a:rPr lang="tr-TR"/>
              <a:pPr>
                <a:defRPr/>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6 Serbest Form"/>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8" name="7 Serbest Form"/>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028" name="8 Başlık Yer Tutucusu"/>
          <p:cNvSpPr>
            <a:spLocks noGrp="1"/>
          </p:cNvSpPr>
          <p:nvPr>
            <p:ph type="title"/>
          </p:nvPr>
        </p:nvSpPr>
        <p:spPr bwMode="auto">
          <a:xfrm>
            <a:off x="457200" y="704850"/>
            <a:ext cx="8229600" cy="1143000"/>
          </a:xfrm>
          <a:prstGeom prst="rect">
            <a:avLst/>
          </a:prstGeom>
          <a:noFill/>
          <a:ln w="9525">
            <a:noFill/>
            <a:miter lim="800000"/>
            <a:headEnd/>
            <a:tailEnd/>
          </a:ln>
        </p:spPr>
        <p:txBody>
          <a:bodyPr vert="horz" wrap="square" lIns="0" tIns="45720" rIns="0" bIns="0" numCol="1" anchor="b" anchorCtr="0" compatLnSpc="1">
            <a:prstTxWarp prst="textNoShape">
              <a:avLst/>
            </a:prstTxWarp>
          </a:bodyPr>
          <a:lstStyle/>
          <a:p>
            <a:pPr lvl="0"/>
            <a:r>
              <a:rPr lang="tr-TR" smtClean="0"/>
              <a:t>Asıl başlık stili için tıklatın</a:t>
            </a:r>
            <a:endParaRPr lang="en-US" smtClean="0"/>
          </a:p>
        </p:txBody>
      </p:sp>
      <p:sp>
        <p:nvSpPr>
          <p:cNvPr id="1029" name="29 Metin Yer Tutucusu"/>
          <p:cNvSpPr>
            <a:spLocks noGrp="1"/>
          </p:cNvSpPr>
          <p:nvPr>
            <p:ph type="body" idx="1"/>
          </p:nvPr>
        </p:nvSpPr>
        <p:spPr bwMode="auto">
          <a:xfrm>
            <a:off x="457200" y="1935163"/>
            <a:ext cx="8229600" cy="43894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smtClean="0"/>
          </a:p>
        </p:txBody>
      </p:sp>
      <p:sp>
        <p:nvSpPr>
          <p:cNvPr id="10" name="9 Veri Yer Tutucusu"/>
          <p:cNvSpPr>
            <a:spLocks noGrp="1"/>
          </p:cNvSpPr>
          <p:nvPr>
            <p:ph type="dt" sz="half" idx="2"/>
          </p:nvPr>
        </p:nvSpPr>
        <p:spPr>
          <a:xfrm>
            <a:off x="457200" y="6356350"/>
            <a:ext cx="2133600" cy="365125"/>
          </a:xfrm>
          <a:prstGeom prst="rect">
            <a:avLst/>
          </a:prstGeom>
        </p:spPr>
        <p:txBody>
          <a:bodyPr vert="horz" lIns="0" tIns="0" rIns="0" bIns="0" anchor="b"/>
          <a:lstStyle>
            <a:lvl1pPr algn="l" eaLnBrk="1" fontAlgn="auto" latinLnBrk="0" hangingPunct="1">
              <a:spcBef>
                <a:spcPts val="0"/>
              </a:spcBef>
              <a:spcAft>
                <a:spcPts val="0"/>
              </a:spcAft>
              <a:defRPr kumimoji="0" sz="1200">
                <a:solidFill>
                  <a:schemeClr val="tx2">
                    <a:shade val="90000"/>
                  </a:schemeClr>
                </a:solidFill>
                <a:latin typeface="+mn-lt"/>
              </a:defRPr>
            </a:lvl1pPr>
          </a:lstStyle>
          <a:p>
            <a:pPr>
              <a:defRPr/>
            </a:pPr>
            <a:fld id="{AB61600E-1A3E-46AE-90E9-D643243503AA}" type="datetimeFigureOut">
              <a:rPr lang="tr-TR"/>
              <a:pPr>
                <a:defRPr/>
              </a:pPr>
              <a:t>24.09.2013</a:t>
            </a:fld>
            <a:endParaRPr lang="tr-TR"/>
          </a:p>
        </p:txBody>
      </p:sp>
      <p:sp>
        <p:nvSpPr>
          <p:cNvPr id="22" name="21 Altbilgi Yer Tutucusu"/>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fontAlgn="auto" latinLnBrk="0" hangingPunct="1">
              <a:spcBef>
                <a:spcPts val="0"/>
              </a:spcBef>
              <a:spcAft>
                <a:spcPts val="0"/>
              </a:spcAft>
              <a:defRPr kumimoji="0" sz="1200">
                <a:solidFill>
                  <a:schemeClr val="tx2">
                    <a:shade val="90000"/>
                  </a:schemeClr>
                </a:solidFill>
                <a:latin typeface="+mn-lt"/>
              </a:defRPr>
            </a:lvl1pPr>
          </a:lstStyle>
          <a:p>
            <a:pPr>
              <a:defRPr/>
            </a:pPr>
            <a:endParaRPr lang="tr-TR"/>
          </a:p>
        </p:txBody>
      </p:sp>
      <p:sp>
        <p:nvSpPr>
          <p:cNvPr id="18" name="17 Slayt Numarası Yer Tutucusu"/>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fontAlgn="auto" latinLnBrk="0" hangingPunct="1">
              <a:spcBef>
                <a:spcPts val="0"/>
              </a:spcBef>
              <a:spcAft>
                <a:spcPts val="0"/>
              </a:spcAft>
              <a:defRPr kumimoji="0" sz="1200">
                <a:solidFill>
                  <a:schemeClr val="tx2">
                    <a:shade val="90000"/>
                  </a:schemeClr>
                </a:solidFill>
                <a:latin typeface="+mn-lt"/>
              </a:defRPr>
            </a:lvl1pPr>
          </a:lstStyle>
          <a:p>
            <a:pPr>
              <a:defRPr/>
            </a:pPr>
            <a:fld id="{7B25FD41-950D-43FF-8E74-A8E21761142F}" type="slidenum">
              <a:rPr lang="tr-TR"/>
              <a:pPr>
                <a:defRPr/>
              </a:pPr>
              <a:t>‹#›</a:t>
            </a:fld>
            <a:endParaRPr lang="tr-TR"/>
          </a:p>
        </p:txBody>
      </p:sp>
      <p:grpSp>
        <p:nvGrpSpPr>
          <p:cNvPr id="1033" name="1 Grup"/>
          <p:cNvGrpSpPr>
            <a:grpSpLocks/>
          </p:cNvGrpSpPr>
          <p:nvPr/>
        </p:nvGrpSpPr>
        <p:grpSpPr bwMode="auto">
          <a:xfrm>
            <a:off x="-19050" y="203200"/>
            <a:ext cx="9180513" cy="647700"/>
            <a:chOff x="-19045" y="216550"/>
            <a:chExt cx="9180548" cy="649224"/>
          </a:xfrm>
        </p:grpSpPr>
        <p:sp>
          <p:nvSpPr>
            <p:cNvPr id="12" name="11 Serbest Form"/>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3" name="12 Serbest Form"/>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grpSp>
    </p:spTree>
  </p:cSld>
  <p:clrMap bg1="lt1" tx1="dk1" bg2="lt2" tx2="dk2" accent1="accent1" accent2="accent2" accent3="accent3" accent4="accent4" accent5="accent5" accent6="accent6" hlink="hlink" folHlink="folHlink"/>
  <p:sldLayoutIdLst>
    <p:sldLayoutId id="2147483696" r:id="rId1"/>
    <p:sldLayoutId id="2147483688" r:id="rId2"/>
    <p:sldLayoutId id="2147483697" r:id="rId3"/>
    <p:sldLayoutId id="2147483689" r:id="rId4"/>
    <p:sldLayoutId id="2147483690" r:id="rId5"/>
    <p:sldLayoutId id="2147483691" r:id="rId6"/>
    <p:sldLayoutId id="2147483692" r:id="rId7"/>
    <p:sldLayoutId id="2147483693" r:id="rId8"/>
    <p:sldLayoutId id="2147483698" r:id="rId9"/>
    <p:sldLayoutId id="2147483694" r:id="rId10"/>
    <p:sldLayoutId id="2147483695" r:id="rId11"/>
  </p:sldLayoutIdLst>
  <p:txStyles>
    <p:titleStyle>
      <a:lvl1pPr algn="l" rtl="0" eaLnBrk="0" fontAlgn="base" hangingPunct="0">
        <a:spcBef>
          <a:spcPct val="0"/>
        </a:spcBef>
        <a:spcAft>
          <a:spcPct val="0"/>
        </a:spcAft>
        <a:defRPr sz="5000" kern="1200">
          <a:solidFill>
            <a:schemeClr val="tx2"/>
          </a:solidFill>
          <a:latin typeface="+mj-lt"/>
          <a:ea typeface="+mj-ea"/>
          <a:cs typeface="+mj-cs"/>
        </a:defRPr>
      </a:lvl1pPr>
      <a:lvl2pPr algn="l" rtl="0" eaLnBrk="0" fontAlgn="base" hangingPunct="0">
        <a:spcBef>
          <a:spcPct val="0"/>
        </a:spcBef>
        <a:spcAft>
          <a:spcPct val="0"/>
        </a:spcAft>
        <a:defRPr sz="5000">
          <a:solidFill>
            <a:schemeClr val="tx2"/>
          </a:solidFill>
          <a:latin typeface="Calibri" pitchFamily="34" charset="0"/>
        </a:defRPr>
      </a:lvl2pPr>
      <a:lvl3pPr algn="l" rtl="0" eaLnBrk="0" fontAlgn="base" hangingPunct="0">
        <a:spcBef>
          <a:spcPct val="0"/>
        </a:spcBef>
        <a:spcAft>
          <a:spcPct val="0"/>
        </a:spcAft>
        <a:defRPr sz="5000">
          <a:solidFill>
            <a:schemeClr val="tx2"/>
          </a:solidFill>
          <a:latin typeface="Calibri" pitchFamily="34" charset="0"/>
        </a:defRPr>
      </a:lvl3pPr>
      <a:lvl4pPr algn="l" rtl="0" eaLnBrk="0" fontAlgn="base" hangingPunct="0">
        <a:spcBef>
          <a:spcPct val="0"/>
        </a:spcBef>
        <a:spcAft>
          <a:spcPct val="0"/>
        </a:spcAft>
        <a:defRPr sz="5000">
          <a:solidFill>
            <a:schemeClr val="tx2"/>
          </a:solidFill>
          <a:latin typeface="Calibri" pitchFamily="34" charset="0"/>
        </a:defRPr>
      </a:lvl4pPr>
      <a:lvl5pPr algn="l" rtl="0" eaLnBrk="0" fontAlgn="base" hangingPunct="0">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p:titleStyle>
    <p:bodyStyle>
      <a:lvl1pPr marL="273050" indent="-273050" algn="l" rtl="0" eaLnBrk="0" fontAlgn="base" hangingPunct="0">
        <a:spcBef>
          <a:spcPct val="20000"/>
        </a:spcBef>
        <a:spcAft>
          <a:spcPct val="0"/>
        </a:spcAft>
        <a:buClr>
          <a:srgbClr val="0BD0D9"/>
        </a:buClr>
        <a:buSzPct val="95000"/>
        <a:buFont typeface="Wingdings 2" pitchFamily="18" charset="2"/>
        <a:buChar char=""/>
        <a:defRPr sz="2600" kern="1200">
          <a:solidFill>
            <a:schemeClr val="tx1"/>
          </a:solidFill>
          <a:latin typeface="+mn-lt"/>
          <a:ea typeface="+mn-ea"/>
          <a:cs typeface="+mn-cs"/>
        </a:defRPr>
      </a:lvl1pPr>
      <a:lvl2pPr marL="639763" indent="-246063" algn="l" rtl="0" eaLnBrk="0" fontAlgn="base" hangingPunct="0">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algn="l" rtl="0" eaLnBrk="0" fontAlgn="base" hangingPunct="0">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algn="l" rtl="0" eaLnBrk="0" fontAlgn="base" hangingPunct="0">
        <a:spcBef>
          <a:spcPct val="20000"/>
        </a:spcBef>
        <a:spcAft>
          <a:spcPct val="0"/>
        </a:spcAft>
        <a:buClr>
          <a:srgbClr val="0BD0D9"/>
        </a:buClr>
        <a:buSzPct val="65000"/>
        <a:buFont typeface="Wingdings 2" pitchFamily="18" charset="2"/>
        <a:buChar char=""/>
        <a:defRPr sz="2000" kern="1200">
          <a:solidFill>
            <a:schemeClr val="tx1"/>
          </a:solidFill>
          <a:latin typeface="+mn-lt"/>
          <a:ea typeface="+mn-ea"/>
          <a:cs typeface="+mn-cs"/>
        </a:defRPr>
      </a:lvl4pPr>
      <a:lvl5pPr marL="1462088" indent="-209550" algn="l" rtl="0" eaLnBrk="0" fontAlgn="base" hangingPunct="0">
        <a:spcBef>
          <a:spcPct val="20000"/>
        </a:spcBef>
        <a:spcAft>
          <a:spcPct val="0"/>
        </a:spcAft>
        <a:buClr>
          <a:srgbClr val="10CF9B"/>
        </a:buClr>
        <a:buSzPct val="65000"/>
        <a:buFont typeface="Wingdings 2"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 Id="rId4" Type="http://schemas.openxmlformats.org/officeDocument/2006/relationships/image" Target="../media/image9.jpe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lstStyle/>
          <a:p>
            <a:pPr algn="ctr" eaLnBrk="1" fontAlgn="auto" hangingPunct="1">
              <a:spcAft>
                <a:spcPts val="0"/>
              </a:spcAft>
              <a:defRPr/>
            </a:pPr>
            <a:r>
              <a:rPr lang="tr-TR" dirty="0" smtClean="0"/>
              <a:t>BAZI RUHSAL HASTALIKLAR</a:t>
            </a:r>
            <a:endParaRPr lang="tr-T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2 İçerik Yer Tutucusu"/>
          <p:cNvSpPr>
            <a:spLocks noGrp="1"/>
          </p:cNvSpPr>
          <p:nvPr>
            <p:ph idx="1"/>
          </p:nvPr>
        </p:nvSpPr>
        <p:spPr>
          <a:xfrm>
            <a:off x="457200" y="571500"/>
            <a:ext cx="8229600" cy="5753100"/>
          </a:xfrm>
        </p:spPr>
        <p:txBody>
          <a:bodyPr/>
          <a:lstStyle/>
          <a:p>
            <a:pPr eaLnBrk="1" hangingPunct="1">
              <a:buFont typeface="Wingdings 2" pitchFamily="18" charset="2"/>
              <a:buNone/>
            </a:pPr>
            <a:r>
              <a:rPr lang="tr-TR" sz="2000" b="1" u="sng" smtClean="0"/>
              <a:t>   Histerik nevroz:</a:t>
            </a:r>
            <a:r>
              <a:rPr lang="tr-TR" sz="2000" smtClean="0"/>
              <a:t/>
            </a:r>
            <a:br>
              <a:rPr lang="tr-TR" sz="2000" smtClean="0"/>
            </a:br>
            <a:r>
              <a:rPr lang="tr-TR" sz="2000" smtClean="0"/>
              <a:t>Hasta, hiçbir organik bozukluğu olmadığı halde birden bacaklarının tutmadığından, ellerini kollarını oynatamadığından yakınır. Ancak gündüz kolunu-bacağını oynatamayan hasta, uykudayken serbestçe oynatır.</a:t>
            </a:r>
            <a:br>
              <a:rPr lang="tr-TR" sz="2000" smtClean="0"/>
            </a:br>
            <a:r>
              <a:rPr lang="tr-TR" sz="2000" smtClean="0"/>
              <a:t/>
            </a:r>
            <a:br>
              <a:rPr lang="tr-TR" sz="2000" smtClean="0"/>
            </a:br>
            <a:r>
              <a:rPr lang="tr-TR" sz="2000" b="1" u="sng" smtClean="0"/>
              <a:t>Depresif nevroz:</a:t>
            </a:r>
            <a:r>
              <a:rPr lang="tr-TR" sz="2000" smtClean="0"/>
              <a:t/>
            </a:r>
            <a:br>
              <a:rPr lang="tr-TR" sz="2000" smtClean="0"/>
            </a:br>
            <a:r>
              <a:rPr lang="tr-TR" sz="2000" smtClean="0"/>
              <a:t>Depresyon genel bir çöküntü durumudur. Depresyona  giren bir kişi yaşama sevincini yitirir. Sürekli üzgün, kederli, isteksiz ve yorgundur.Günlük işler ona büyük bir  yük gibi gelir. Yaptığı işten tat almaz. Gülmeyi unutmuş gibidir. Canı konuşmak istemez.</a:t>
            </a:r>
            <a:br>
              <a:rPr lang="tr-TR" sz="2000" smtClean="0"/>
            </a:br>
            <a:r>
              <a:rPr lang="tr-TR" sz="2000" smtClean="0"/>
              <a:t/>
            </a:r>
            <a:br>
              <a:rPr lang="tr-TR" sz="2000" smtClean="0"/>
            </a:br>
            <a:r>
              <a:rPr lang="tr-TR" sz="2000" b="1" u="sng" smtClean="0"/>
              <a:t>Obsesif nevroz:</a:t>
            </a:r>
            <a:r>
              <a:rPr lang="tr-TR" sz="2000" smtClean="0"/>
              <a:t/>
            </a:r>
            <a:br>
              <a:rPr lang="tr-TR" sz="2000" smtClean="0"/>
            </a:br>
            <a:r>
              <a:rPr lang="tr-TR" sz="2000" smtClean="0"/>
              <a:t>Kişi, düşüncesinin saçma olduğunu bilir,aklından kovmaya çalışır ama başaramaz. Örneğin; bir anne yeni doğan çocuğu ile ilgili olarak aklından geçen ‘Ya çocuğumu boğarsam. Ya elimdeki bıçağı çocuğuma saplarsam’ gibi düşünceden çok büyük sıkıntı duyar.</a:t>
            </a:r>
          </a:p>
          <a:p>
            <a:pPr eaLnBrk="1" hangingPunct="1"/>
            <a:endParaRPr lang="tr-TR"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1 Başlık"/>
          <p:cNvSpPr>
            <a:spLocks noGrp="1"/>
          </p:cNvSpPr>
          <p:nvPr>
            <p:ph type="title"/>
          </p:nvPr>
        </p:nvSpPr>
        <p:spPr>
          <a:xfrm>
            <a:off x="457200" y="704850"/>
            <a:ext cx="8229600" cy="723900"/>
          </a:xfrm>
        </p:spPr>
        <p:txBody>
          <a:bodyPr/>
          <a:lstStyle/>
          <a:p>
            <a:pPr algn="ctr" eaLnBrk="1" hangingPunct="1"/>
            <a:r>
              <a:rPr lang="tr-TR" sz="4000" b="1" smtClean="0"/>
              <a:t>OBSESİF-KOMPÜLSİF BOZUKLUK</a:t>
            </a:r>
          </a:p>
        </p:txBody>
      </p:sp>
      <p:sp>
        <p:nvSpPr>
          <p:cNvPr id="3" name="2 İçerik Yer Tutucusu"/>
          <p:cNvSpPr>
            <a:spLocks noGrp="1"/>
          </p:cNvSpPr>
          <p:nvPr>
            <p:ph idx="1"/>
          </p:nvPr>
        </p:nvSpPr>
        <p:spPr>
          <a:xfrm>
            <a:off x="457200" y="1500188"/>
            <a:ext cx="8229600" cy="4824412"/>
          </a:xfrm>
        </p:spPr>
        <p:txBody>
          <a:bodyPr>
            <a:normAutofit/>
          </a:bodyPr>
          <a:lstStyle/>
          <a:p>
            <a:pPr marL="274320" indent="-274320" eaLnBrk="1" fontAlgn="auto" hangingPunct="1">
              <a:spcAft>
                <a:spcPts val="0"/>
              </a:spcAft>
              <a:buClr>
                <a:schemeClr val="accent3"/>
              </a:buClr>
              <a:buFont typeface="Wingdings 2"/>
              <a:buChar char=""/>
              <a:defRPr/>
            </a:pPr>
            <a:r>
              <a:rPr lang="tr-TR" sz="2000" dirty="0" smtClean="0"/>
              <a:t>    Kişinin zihinlerindeki obsesif (saplantılı) düşüncelerden dolayı endişe hissetmesi ve bu endişeyi ortadan kaldırmak için, </a:t>
            </a:r>
            <a:r>
              <a:rPr lang="tr-TR" sz="2000" dirty="0" err="1" smtClean="0"/>
              <a:t>kompulsif</a:t>
            </a:r>
            <a:r>
              <a:rPr lang="tr-TR" sz="2000" dirty="0" smtClean="0"/>
              <a:t> (tekrarlayan) davranışlarda bulunmasıdır.</a:t>
            </a:r>
          </a:p>
          <a:p>
            <a:pPr marL="274320" indent="-274320" eaLnBrk="1" fontAlgn="auto" hangingPunct="1">
              <a:spcAft>
                <a:spcPts val="0"/>
              </a:spcAft>
              <a:buClr>
                <a:schemeClr val="accent3"/>
              </a:buClr>
              <a:buFont typeface="Wingdings 2"/>
              <a:buNone/>
              <a:defRPr/>
            </a:pPr>
            <a:r>
              <a:rPr lang="tr-TR" sz="2000" dirty="0" smtClean="0"/>
              <a:t>   </a:t>
            </a:r>
          </a:p>
          <a:p>
            <a:pPr marL="274320" indent="-274320" eaLnBrk="1" fontAlgn="auto" hangingPunct="1">
              <a:spcAft>
                <a:spcPts val="0"/>
              </a:spcAft>
              <a:buClr>
                <a:schemeClr val="accent3"/>
              </a:buClr>
              <a:buFont typeface="Wingdings 2"/>
              <a:buNone/>
              <a:defRPr/>
            </a:pPr>
            <a:r>
              <a:rPr lang="tr-TR" sz="2000" dirty="0" smtClean="0"/>
              <a:t>  </a:t>
            </a:r>
            <a:r>
              <a:rPr lang="tr-TR" sz="2800" b="1" u="sng" dirty="0" smtClean="0">
                <a:solidFill>
                  <a:schemeClr val="bg2">
                    <a:lumMod val="25000"/>
                  </a:schemeClr>
                </a:solidFill>
              </a:rPr>
              <a:t>Sık görülen obsesyonlar </a:t>
            </a:r>
            <a:endParaRPr lang="tr-TR" sz="2000" dirty="0" smtClean="0">
              <a:solidFill>
                <a:schemeClr val="bg2">
                  <a:lumMod val="25000"/>
                </a:schemeClr>
              </a:solidFill>
            </a:endParaRPr>
          </a:p>
          <a:p>
            <a:pPr marL="274320" indent="-274320" eaLnBrk="1" fontAlgn="auto" hangingPunct="1">
              <a:spcAft>
                <a:spcPts val="0"/>
              </a:spcAft>
              <a:buClr>
                <a:schemeClr val="accent3"/>
              </a:buClr>
              <a:buFont typeface="Wingdings 2"/>
              <a:buChar char=""/>
              <a:defRPr/>
            </a:pPr>
            <a:r>
              <a:rPr lang="tr-TR" sz="2000" dirty="0" smtClean="0"/>
              <a:t>- Kirlilik : çevreden kan, tükürük, mikrop  gibi kir bulaşması veya kişinin çevreye kir bulaştırması</a:t>
            </a:r>
          </a:p>
          <a:p>
            <a:pPr marL="274320" indent="-274320" eaLnBrk="1" fontAlgn="auto" hangingPunct="1">
              <a:spcAft>
                <a:spcPts val="0"/>
              </a:spcAft>
              <a:buClr>
                <a:schemeClr val="accent3"/>
              </a:buClr>
              <a:buFont typeface="Wingdings 2"/>
              <a:buChar char=""/>
              <a:defRPr/>
            </a:pPr>
            <a:r>
              <a:rPr lang="tr-TR" sz="2000" dirty="0" smtClean="0"/>
              <a:t>- Kendi başına veya yakınlarının başına bir kötülük geleceği düşüncesi</a:t>
            </a:r>
          </a:p>
          <a:p>
            <a:pPr marL="274320" indent="-274320" eaLnBrk="1" fontAlgn="auto" hangingPunct="1">
              <a:spcAft>
                <a:spcPts val="0"/>
              </a:spcAft>
              <a:buClr>
                <a:schemeClr val="accent3"/>
              </a:buClr>
              <a:buFont typeface="Wingdings 2"/>
              <a:buChar char=""/>
              <a:defRPr/>
            </a:pPr>
            <a:r>
              <a:rPr lang="tr-TR" sz="2000" dirty="0" smtClean="0"/>
              <a:t>- Kontrolünü kaybetme ve saldırgan davranışta bulunma korkusu</a:t>
            </a:r>
          </a:p>
          <a:p>
            <a:pPr marL="274320" indent="-274320" eaLnBrk="1" fontAlgn="auto" hangingPunct="1">
              <a:spcAft>
                <a:spcPts val="0"/>
              </a:spcAft>
              <a:buClr>
                <a:schemeClr val="accent3"/>
              </a:buClr>
              <a:buFont typeface="Wingdings 2"/>
              <a:buChar char=""/>
              <a:defRPr/>
            </a:pPr>
            <a:r>
              <a:rPr lang="tr-TR" sz="2000" dirty="0" smtClean="0"/>
              <a:t>- Dinle ve ahlaki değerlerle aşırı uğraşma v.b.</a:t>
            </a:r>
          </a:p>
          <a:p>
            <a:pPr marL="274320" indent="-274320" eaLnBrk="1" fontAlgn="auto" hangingPunct="1">
              <a:spcAft>
                <a:spcPts val="0"/>
              </a:spcAft>
              <a:buClr>
                <a:schemeClr val="accent3"/>
              </a:buClr>
              <a:buFont typeface="Wingdings 2"/>
              <a:buChar char=""/>
              <a:defRPr/>
            </a:pPr>
            <a:endParaRPr lang="tr-TR" sz="20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28625" y="571500"/>
            <a:ext cx="7858125" cy="428625"/>
          </a:xfrm>
        </p:spPr>
        <p:txBody>
          <a:bodyPr>
            <a:normAutofit fontScale="90000"/>
          </a:bodyPr>
          <a:lstStyle/>
          <a:p>
            <a:pPr eaLnBrk="1" fontAlgn="auto" hangingPunct="1">
              <a:spcAft>
                <a:spcPts val="0"/>
              </a:spcAft>
              <a:defRPr/>
            </a:pPr>
            <a:r>
              <a:rPr lang="tr-TR" sz="3100" b="1" u="sng" dirty="0" smtClean="0"/>
              <a:t>Sık görülen </a:t>
            </a:r>
            <a:r>
              <a:rPr lang="tr-TR" sz="3100" b="1" u="sng" dirty="0" err="1" smtClean="0"/>
              <a:t>kompulsiyonlar</a:t>
            </a:r>
            <a:r>
              <a:rPr lang="tr-TR" sz="3100" b="1" u="sng" dirty="0" smtClean="0"/>
              <a:t> (</a:t>
            </a:r>
            <a:r>
              <a:rPr lang="tr-TR" sz="2200" b="1" u="sng" dirty="0" smtClean="0"/>
              <a:t>tekrarlayan davranışlar) </a:t>
            </a:r>
          </a:p>
        </p:txBody>
      </p:sp>
      <p:sp>
        <p:nvSpPr>
          <p:cNvPr id="24578" name="2 İçerik Yer Tutucusu"/>
          <p:cNvSpPr>
            <a:spLocks noGrp="1"/>
          </p:cNvSpPr>
          <p:nvPr>
            <p:ph idx="1"/>
          </p:nvPr>
        </p:nvSpPr>
        <p:spPr>
          <a:xfrm>
            <a:off x="357188" y="1071563"/>
            <a:ext cx="5143500" cy="5072062"/>
          </a:xfrm>
        </p:spPr>
        <p:txBody>
          <a:bodyPr/>
          <a:lstStyle/>
          <a:p>
            <a:pPr eaLnBrk="1" hangingPunct="1"/>
            <a:r>
              <a:rPr lang="tr-TR" sz="1600" b="1" u="sng" smtClean="0"/>
              <a:t>Temizlik:</a:t>
            </a:r>
            <a:r>
              <a:rPr lang="tr-TR" sz="1600" smtClean="0"/>
              <a:t> Saatlerce el yıkama, banyo yapma veya tekrar tekrar ev temizleme gibi. Bu şekilde el yıkayarak günde bir kalıp sabun bitiren veya çamaşır suyu ile elini yıkayan hastalar sıktır.</a:t>
            </a:r>
          </a:p>
          <a:p>
            <a:pPr eaLnBrk="1" hangingPunct="1"/>
            <a:endParaRPr lang="tr-TR" sz="1600" smtClean="0"/>
          </a:p>
          <a:p>
            <a:pPr eaLnBrk="1" hangingPunct="1"/>
            <a:r>
              <a:rPr lang="tr-TR" sz="1600" b="1" u="sng" smtClean="0"/>
              <a:t>Tekrarlama</a:t>
            </a:r>
            <a:r>
              <a:rPr lang="tr-TR" sz="1600" smtClean="0"/>
              <a:t>:  Yakınlarının başına kötü bir şey geleceğini düşünen bir hasta bunun olmaması için halen yapmakta olduğu davranışı ikinci kez yaparak bu düşünceden kurtulabilir (yolda yürürken aynı yolu geri dönüp tekrar yürümek gibi)</a:t>
            </a:r>
          </a:p>
          <a:p>
            <a:pPr eaLnBrk="1" hangingPunct="1"/>
            <a:endParaRPr lang="tr-TR" sz="1600" smtClean="0"/>
          </a:p>
          <a:p>
            <a:pPr eaLnBrk="1" hangingPunct="1"/>
            <a:r>
              <a:rPr lang="tr-TR" sz="1600" b="1" u="sng" smtClean="0"/>
              <a:t>Kontrol etme: </a:t>
            </a:r>
            <a:r>
              <a:rPr lang="tr-TR" sz="1600" smtClean="0"/>
              <a:t>Evine bir şey olacak veya yangın çıkacak korkusu ile tekrar tekrar kapıyı veya tüpün kapalı olup olmadığını kontrol etmek gibi.</a:t>
            </a:r>
          </a:p>
          <a:p>
            <a:pPr eaLnBrk="1" hangingPunct="1"/>
            <a:endParaRPr lang="tr-TR" sz="1600" smtClean="0"/>
          </a:p>
          <a:p>
            <a:pPr eaLnBrk="1" hangingPunct="1"/>
            <a:r>
              <a:rPr lang="tr-TR" sz="1600" b="1" u="sng" smtClean="0"/>
              <a:t>Biriktirme: </a:t>
            </a:r>
            <a:r>
              <a:rPr lang="tr-TR" sz="1600" u="sng" smtClean="0"/>
              <a:t>İ</a:t>
            </a:r>
            <a:r>
              <a:rPr lang="tr-TR" sz="1600" smtClean="0"/>
              <a:t>şe yaramayan bir çok eşyayı biriktirmek gibi. Örneğin bazı kişilerde yeterli yerleri olmadığı halde gazeteler, boş kavanozlar veya konserve kutuları gibi işe yaramayan şeyleri atamama davranışı görülebilir. </a:t>
            </a:r>
          </a:p>
          <a:p>
            <a:pPr eaLnBrk="1" hangingPunct="1"/>
            <a:endParaRPr lang="tr-TR" sz="1400" smtClean="0"/>
          </a:p>
        </p:txBody>
      </p:sp>
      <p:pic>
        <p:nvPicPr>
          <p:cNvPr id="24579" name="Picture 3" descr="C:\Users\Home\Music\Desktop\ok.jpg"/>
          <p:cNvPicPr>
            <a:picLocks noChangeAspect="1" noChangeArrowheads="1"/>
          </p:cNvPicPr>
          <p:nvPr/>
        </p:nvPicPr>
        <p:blipFill>
          <a:blip r:embed="rId2"/>
          <a:srcRect/>
          <a:stretch>
            <a:fillRect/>
          </a:stretch>
        </p:blipFill>
        <p:spPr bwMode="auto">
          <a:xfrm>
            <a:off x="5572125" y="1000125"/>
            <a:ext cx="2922588" cy="2500313"/>
          </a:xfrm>
          <a:prstGeom prst="rect">
            <a:avLst/>
          </a:prstGeom>
          <a:noFill/>
          <a:ln w="9525">
            <a:noFill/>
            <a:miter lim="800000"/>
            <a:headEnd/>
            <a:tailEnd/>
          </a:ln>
        </p:spPr>
      </p:pic>
      <p:pic>
        <p:nvPicPr>
          <p:cNvPr id="24580" name="Picture 4" descr="C:\Users\Home\Music\Desktop\bir.Jpeg"/>
          <p:cNvPicPr>
            <a:picLocks noChangeAspect="1" noChangeArrowheads="1"/>
          </p:cNvPicPr>
          <p:nvPr/>
        </p:nvPicPr>
        <p:blipFill>
          <a:blip r:embed="rId3"/>
          <a:srcRect/>
          <a:stretch>
            <a:fillRect/>
          </a:stretch>
        </p:blipFill>
        <p:spPr bwMode="auto">
          <a:xfrm>
            <a:off x="5643563" y="3714750"/>
            <a:ext cx="2957512" cy="2476500"/>
          </a:xfrm>
          <a:prstGeom prst="rect">
            <a:avLst/>
          </a:prstGeom>
          <a:noFill/>
          <a:ln w="9525">
            <a:noFill/>
            <a:miter lim="800000"/>
            <a:headEnd/>
            <a:tailEnd/>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2 İçerik Yer Tutucusu"/>
          <p:cNvSpPr>
            <a:spLocks noGrp="1"/>
          </p:cNvSpPr>
          <p:nvPr>
            <p:ph idx="1"/>
          </p:nvPr>
        </p:nvSpPr>
        <p:spPr>
          <a:xfrm>
            <a:off x="457200" y="642938"/>
            <a:ext cx="5043488" cy="5681662"/>
          </a:xfrm>
        </p:spPr>
        <p:txBody>
          <a:bodyPr/>
          <a:lstStyle/>
          <a:p>
            <a:pPr eaLnBrk="1" hangingPunct="1">
              <a:buFont typeface="Wingdings 2" pitchFamily="18" charset="2"/>
              <a:buNone/>
            </a:pPr>
            <a:endParaRPr lang="tr-TR" sz="1800" smtClean="0"/>
          </a:p>
          <a:p>
            <a:pPr eaLnBrk="1" hangingPunct="1"/>
            <a:r>
              <a:rPr lang="tr-TR" sz="1800" b="1" u="sng" smtClean="0"/>
              <a:t>Sayma:</a:t>
            </a:r>
            <a:r>
              <a:rPr lang="tr-TR" sz="1800" smtClean="0"/>
              <a:t> Yolda yürürken kaldırım taşlarını sayma veya araba plakalarını okuma, günlük işleri yaparken belli sayılarda tekrar etme v.b.(örneğin kazağını beş kere giyip çıkarma veya aynı yere üç kere gitmeme gibi)</a:t>
            </a:r>
          </a:p>
          <a:p>
            <a:pPr eaLnBrk="1" hangingPunct="1">
              <a:buFont typeface="Wingdings 2" pitchFamily="18" charset="2"/>
              <a:buNone/>
            </a:pPr>
            <a:endParaRPr lang="tr-TR" sz="1800" smtClean="0"/>
          </a:p>
          <a:p>
            <a:pPr eaLnBrk="1" hangingPunct="1"/>
            <a:r>
              <a:rPr lang="tr-TR" sz="1800" b="1" u="sng" smtClean="0"/>
              <a:t>Tamamlama:</a:t>
            </a:r>
            <a:r>
              <a:rPr lang="tr-TR" sz="1800" smtClean="0"/>
              <a:t> Bu kompulsiyonu olan hastalar bir dizi davranışı mükemmel olana kadar tekrar tekrar yaparlar. Örneğin kirlilik takıntısı olan bazı hastalar el yıkamadan önce lavaboyu, musluğu ve sabunu yıkar (genelde belli sayıda) daha sonra belli sayıda elini yıkar.</a:t>
            </a:r>
          </a:p>
          <a:p>
            <a:pPr eaLnBrk="1" hangingPunct="1">
              <a:buFont typeface="Wingdings 2" pitchFamily="18" charset="2"/>
              <a:buNone/>
            </a:pPr>
            <a:endParaRPr lang="tr-TR" sz="1800" smtClean="0"/>
          </a:p>
          <a:p>
            <a:pPr eaLnBrk="1" hangingPunct="1"/>
            <a:r>
              <a:rPr lang="tr-TR" sz="1800" b="1" u="sng" smtClean="0"/>
              <a:t>Aşırı tertipli ve düzenli olma:</a:t>
            </a:r>
            <a:r>
              <a:rPr lang="tr-TR" sz="1800" smtClean="0"/>
              <a:t> Örneğin çalışma odasında herşeyin simetrik durması veya masanın üstündeki herşeyin belirli bir sıra ile dizilmesi gibi.</a:t>
            </a:r>
          </a:p>
          <a:p>
            <a:pPr eaLnBrk="1" hangingPunct="1"/>
            <a:endParaRPr lang="tr-TR" sz="2800" smtClean="0"/>
          </a:p>
          <a:p>
            <a:pPr eaLnBrk="1" hangingPunct="1"/>
            <a:endParaRPr lang="tr-TR" smtClean="0"/>
          </a:p>
        </p:txBody>
      </p:sp>
      <p:pic>
        <p:nvPicPr>
          <p:cNvPr id="25602" name="Picture 2" descr="C:\Users\Home\Music\Desktop\okb.jpg"/>
          <p:cNvPicPr>
            <a:picLocks noChangeAspect="1" noChangeArrowheads="1"/>
          </p:cNvPicPr>
          <p:nvPr/>
        </p:nvPicPr>
        <p:blipFill>
          <a:blip r:embed="rId2"/>
          <a:srcRect/>
          <a:stretch>
            <a:fillRect/>
          </a:stretch>
        </p:blipFill>
        <p:spPr bwMode="auto">
          <a:xfrm>
            <a:off x="5929313" y="500063"/>
            <a:ext cx="2857500" cy="1857375"/>
          </a:xfrm>
          <a:prstGeom prst="rect">
            <a:avLst/>
          </a:prstGeom>
          <a:noFill/>
          <a:ln w="9525">
            <a:noFill/>
            <a:miter lim="800000"/>
            <a:headEnd/>
            <a:tailEnd/>
          </a:ln>
        </p:spPr>
      </p:pic>
      <p:pic>
        <p:nvPicPr>
          <p:cNvPr id="25603" name="Picture 2" descr="C:\Users\Home\Music\Desktop\obsesif.jpg"/>
          <p:cNvPicPr>
            <a:picLocks noChangeAspect="1" noChangeArrowheads="1"/>
          </p:cNvPicPr>
          <p:nvPr/>
        </p:nvPicPr>
        <p:blipFill>
          <a:blip r:embed="rId3"/>
          <a:srcRect/>
          <a:stretch>
            <a:fillRect/>
          </a:stretch>
        </p:blipFill>
        <p:spPr bwMode="auto">
          <a:xfrm>
            <a:off x="5929313" y="2500313"/>
            <a:ext cx="2857500" cy="1885950"/>
          </a:xfrm>
          <a:prstGeom prst="rect">
            <a:avLst/>
          </a:prstGeom>
          <a:noFill/>
          <a:ln w="9525">
            <a:noFill/>
            <a:miter lim="800000"/>
            <a:headEnd/>
            <a:tailEnd/>
          </a:ln>
        </p:spPr>
      </p:pic>
      <p:pic>
        <p:nvPicPr>
          <p:cNvPr id="25604" name="Picture 3" descr="C:\Users\Home\Music\Desktop\obsesif-hastaligi.jpg"/>
          <p:cNvPicPr>
            <a:picLocks noChangeAspect="1" noChangeArrowheads="1"/>
          </p:cNvPicPr>
          <p:nvPr/>
        </p:nvPicPr>
        <p:blipFill>
          <a:blip r:embed="rId4"/>
          <a:srcRect/>
          <a:stretch>
            <a:fillRect/>
          </a:stretch>
        </p:blipFill>
        <p:spPr bwMode="auto">
          <a:xfrm>
            <a:off x="5929313" y="4500563"/>
            <a:ext cx="2857500" cy="1785937"/>
          </a:xfrm>
          <a:prstGeom prst="rect">
            <a:avLst/>
          </a:prstGeom>
          <a:noFill/>
          <a:ln w="9525">
            <a:noFill/>
            <a:miter lim="800000"/>
            <a:headEnd/>
            <a:tailEnd/>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850"/>
            <a:ext cx="8229600" cy="581025"/>
          </a:xfrm>
        </p:spPr>
        <p:txBody>
          <a:bodyPr>
            <a:normAutofit fontScale="90000"/>
          </a:bodyPr>
          <a:lstStyle/>
          <a:p>
            <a:pPr eaLnBrk="1" fontAlgn="auto" hangingPunct="1">
              <a:spcAft>
                <a:spcPts val="0"/>
              </a:spcAft>
              <a:defRPr/>
            </a:pPr>
            <a:r>
              <a:rPr lang="tr-TR" sz="4000" b="1" dirty="0" smtClean="0"/>
              <a:t>Nevroz Tedavisi:</a:t>
            </a:r>
            <a:endParaRPr lang="tr-TR" sz="4000" b="1" dirty="0"/>
          </a:p>
        </p:txBody>
      </p:sp>
      <p:sp>
        <p:nvSpPr>
          <p:cNvPr id="26626" name="2 İçerik Yer Tutucusu"/>
          <p:cNvSpPr>
            <a:spLocks noGrp="1"/>
          </p:cNvSpPr>
          <p:nvPr>
            <p:ph idx="1"/>
          </p:nvPr>
        </p:nvSpPr>
        <p:spPr/>
        <p:txBody>
          <a:bodyPr/>
          <a:lstStyle/>
          <a:p>
            <a:pPr eaLnBrk="1" hangingPunct="1"/>
            <a:r>
              <a:rPr lang="tr-TR" smtClean="0"/>
              <a:t>     Benzer insanların katıldığı grup terapileri,uyku düzeninin yeniden sağlanması,karamsarlık,sıkıntı,aşırı sinirliliğin azaltılması vb. değişik ilaçlar kullanılmaktadır.</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1 Başlık"/>
          <p:cNvSpPr>
            <a:spLocks noGrp="1"/>
          </p:cNvSpPr>
          <p:nvPr>
            <p:ph type="title"/>
          </p:nvPr>
        </p:nvSpPr>
        <p:spPr/>
        <p:txBody>
          <a:bodyPr/>
          <a:lstStyle/>
          <a:p>
            <a:pPr algn="ctr" eaLnBrk="1" hangingPunct="1"/>
            <a:r>
              <a:rPr lang="tr-TR" b="1" u="sng" smtClean="0"/>
              <a:t>PSİKOZ</a:t>
            </a:r>
          </a:p>
        </p:txBody>
      </p:sp>
      <p:sp>
        <p:nvSpPr>
          <p:cNvPr id="27650" name="2 İçerik Yer Tutucusu"/>
          <p:cNvSpPr>
            <a:spLocks noGrp="1"/>
          </p:cNvSpPr>
          <p:nvPr>
            <p:ph idx="1"/>
          </p:nvPr>
        </p:nvSpPr>
        <p:spPr/>
        <p:txBody>
          <a:bodyPr/>
          <a:lstStyle/>
          <a:p>
            <a:pPr eaLnBrk="1" hangingPunct="1"/>
            <a:r>
              <a:rPr lang="tr-TR" sz="2000" smtClean="0"/>
              <a:t>     Kişinin gerçeklik duygusunun çarpıklaşması ve kişilik değişiklikleri göstermesidir. Çoğu zaman psikoz ve şizofreni halk arasında birbiri yerine kullanılır ancak psikoz bir belirti kümesidir. Şizofreninin yanı sıra, bipolar bozuklukta, psikotik depresyonda ve başka bazı hastalıklarda da izlenebilir. </a:t>
            </a:r>
          </a:p>
          <a:p>
            <a:pPr eaLnBrk="1" hangingPunct="1"/>
            <a:endParaRPr lang="tr-TR" sz="2000" smtClean="0"/>
          </a:p>
          <a:p>
            <a:pPr eaLnBrk="1" hangingPunct="1"/>
            <a:r>
              <a:rPr lang="tr-TR" sz="2000" smtClean="0"/>
              <a:t>     Psikoz belirtileri yaşayan kişiler genellikle psikoz atağı yaşadıklarının farkına varmazlar.Bunun sebebi gerçekle hayal dünyasının karışmış olmasıdır. </a:t>
            </a:r>
          </a:p>
          <a:p>
            <a:pPr eaLnBrk="1" hangingPunct="1"/>
            <a:endParaRPr lang="tr-TR" smtClean="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1 Başlık"/>
          <p:cNvSpPr>
            <a:spLocks noGrp="1"/>
          </p:cNvSpPr>
          <p:nvPr>
            <p:ph type="title"/>
          </p:nvPr>
        </p:nvSpPr>
        <p:spPr>
          <a:xfrm>
            <a:off x="457200" y="704850"/>
            <a:ext cx="8229600" cy="652463"/>
          </a:xfrm>
        </p:spPr>
        <p:txBody>
          <a:bodyPr/>
          <a:lstStyle/>
          <a:p>
            <a:pPr eaLnBrk="1" hangingPunct="1"/>
            <a:r>
              <a:rPr lang="tr-TR" sz="3600" b="1" u="sng" smtClean="0"/>
              <a:t>Psikozun erken uyarı işaretleri şunlardır:</a:t>
            </a:r>
          </a:p>
        </p:txBody>
      </p:sp>
      <p:sp>
        <p:nvSpPr>
          <p:cNvPr id="28674" name="2 İçerik Yer Tutucusu"/>
          <p:cNvSpPr>
            <a:spLocks noGrp="1"/>
          </p:cNvSpPr>
          <p:nvPr>
            <p:ph idx="1"/>
          </p:nvPr>
        </p:nvSpPr>
        <p:spPr>
          <a:xfrm>
            <a:off x="457200" y="1571625"/>
            <a:ext cx="8229600" cy="4752975"/>
          </a:xfrm>
        </p:spPr>
        <p:txBody>
          <a:bodyPr/>
          <a:lstStyle/>
          <a:p>
            <a:pPr eaLnBrk="1" hangingPunct="1"/>
            <a:r>
              <a:rPr lang="tr-TR" smtClean="0"/>
              <a:t>Uyku düzenlerinde değişiklikler.</a:t>
            </a:r>
          </a:p>
          <a:p>
            <a:pPr eaLnBrk="1" hangingPunct="1"/>
            <a:r>
              <a:rPr lang="tr-TR" smtClean="0"/>
              <a:t>İştah değişiklikleri.</a:t>
            </a:r>
          </a:p>
          <a:p>
            <a:pPr eaLnBrk="1" hangingPunct="1"/>
            <a:r>
              <a:rPr lang="tr-TR" smtClean="0"/>
              <a:t>Toplumsal yaşamdan geri çekilme.</a:t>
            </a:r>
          </a:p>
          <a:p>
            <a:pPr eaLnBrk="1" hangingPunct="1"/>
            <a:r>
              <a:rPr lang="tr-TR" smtClean="0"/>
              <a:t>Kişisel temizlik ve bakımda kötüleşme.</a:t>
            </a:r>
          </a:p>
          <a:p>
            <a:pPr eaLnBrk="1" hangingPunct="1"/>
            <a:r>
              <a:rPr lang="tr-TR" smtClean="0"/>
              <a:t>Akıl dışı sözler.</a:t>
            </a:r>
          </a:p>
          <a:p>
            <a:pPr eaLnBrk="1" hangingPunct="1"/>
            <a:r>
              <a:rPr lang="tr-TR" smtClean="0"/>
              <a:t>Belirli hareketler ve düşüncelere saplantı.</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1 Başlık"/>
          <p:cNvSpPr>
            <a:spLocks noGrp="1"/>
          </p:cNvSpPr>
          <p:nvPr>
            <p:ph type="title"/>
          </p:nvPr>
        </p:nvSpPr>
        <p:spPr>
          <a:xfrm>
            <a:off x="457200" y="704850"/>
            <a:ext cx="8229600" cy="581025"/>
          </a:xfrm>
        </p:spPr>
        <p:txBody>
          <a:bodyPr/>
          <a:lstStyle/>
          <a:p>
            <a:pPr eaLnBrk="1" hangingPunct="1"/>
            <a:r>
              <a:rPr lang="tr-TR" sz="3600" u="sng" smtClean="0"/>
              <a:t>Daha ileri belirtiler şunlardır:</a:t>
            </a:r>
          </a:p>
        </p:txBody>
      </p:sp>
      <p:sp>
        <p:nvSpPr>
          <p:cNvPr id="29698" name="2 İçerik Yer Tutucusu"/>
          <p:cNvSpPr>
            <a:spLocks noGrp="1"/>
          </p:cNvSpPr>
          <p:nvPr>
            <p:ph idx="1"/>
          </p:nvPr>
        </p:nvSpPr>
        <p:spPr>
          <a:xfrm>
            <a:off x="457200" y="1571625"/>
            <a:ext cx="8229600" cy="4752975"/>
          </a:xfrm>
        </p:spPr>
        <p:txBody>
          <a:bodyPr/>
          <a:lstStyle/>
          <a:p>
            <a:pPr eaLnBrk="1" hangingPunct="1"/>
            <a:r>
              <a:rPr lang="tr-TR" sz="2100" b="1" u="sng" smtClean="0"/>
              <a:t>1-)Varsanı; </a:t>
            </a:r>
            <a:r>
              <a:rPr lang="tr-TR" sz="2100" smtClean="0"/>
              <a:t>var olmayan şeyleri görmek, duymak, hissetmek, tatmak veya koklamaktır. </a:t>
            </a:r>
            <a:endParaRPr lang="tr-TR" sz="2100" b="1" u="sng" smtClean="0"/>
          </a:p>
          <a:p>
            <a:pPr eaLnBrk="1" hangingPunct="1"/>
            <a:r>
              <a:rPr lang="tr-TR" sz="2100" b="1" u="sng" smtClean="0"/>
              <a:t>2-)Sanrı; </a:t>
            </a:r>
            <a:r>
              <a:rPr lang="tr-TR" sz="2100" smtClean="0"/>
              <a:t>ise değiştirilmesi güç yanlış inanışlardır. </a:t>
            </a:r>
          </a:p>
          <a:p>
            <a:pPr eaLnBrk="1" hangingPunct="1"/>
            <a:r>
              <a:rPr lang="tr-TR" sz="2100" b="1" u="sng" smtClean="0"/>
              <a:t>3-)Düzensiz konuşma veya davranış</a:t>
            </a:r>
            <a:endParaRPr lang="tr-TR" sz="2100" smtClean="0"/>
          </a:p>
          <a:p>
            <a:pPr eaLnBrk="1" hangingPunct="1"/>
            <a:r>
              <a:rPr lang="tr-TR" sz="2100" b="1" u="sng" smtClean="0"/>
              <a:t>4-)Duygularda değişiklik</a:t>
            </a:r>
            <a:endParaRPr lang="tr-TR" sz="2400" smtClean="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850"/>
            <a:ext cx="8229600" cy="581025"/>
          </a:xfrm>
        </p:spPr>
        <p:txBody>
          <a:bodyPr>
            <a:normAutofit fontScale="90000"/>
          </a:bodyPr>
          <a:lstStyle/>
          <a:p>
            <a:pPr algn="ctr" eaLnBrk="1" fontAlgn="auto" hangingPunct="1">
              <a:spcAft>
                <a:spcPts val="0"/>
              </a:spcAft>
              <a:defRPr/>
            </a:pPr>
            <a:r>
              <a:rPr lang="tr-TR" sz="4000" b="1" u="sng" dirty="0" smtClean="0"/>
              <a:t>PSİKOZ TÜRLERİ</a:t>
            </a:r>
            <a:endParaRPr lang="tr-TR" sz="4000" b="1" u="sng" dirty="0"/>
          </a:p>
        </p:txBody>
      </p:sp>
      <p:sp>
        <p:nvSpPr>
          <p:cNvPr id="30722" name="2 İçerik Yer Tutucusu"/>
          <p:cNvSpPr>
            <a:spLocks noGrp="1"/>
          </p:cNvSpPr>
          <p:nvPr>
            <p:ph idx="1"/>
          </p:nvPr>
        </p:nvSpPr>
        <p:spPr>
          <a:xfrm>
            <a:off x="457200" y="1285875"/>
            <a:ext cx="5186363" cy="5038725"/>
          </a:xfrm>
        </p:spPr>
        <p:txBody>
          <a:bodyPr/>
          <a:lstStyle/>
          <a:p>
            <a:pPr eaLnBrk="1" hangingPunct="1">
              <a:buFont typeface="Wingdings 2" pitchFamily="18" charset="2"/>
              <a:buNone/>
            </a:pPr>
            <a:endParaRPr lang="tr-TR" sz="1800" b="1" u="sng" smtClean="0"/>
          </a:p>
          <a:p>
            <a:pPr eaLnBrk="1" hangingPunct="1">
              <a:buFont typeface="Wingdings 2" pitchFamily="18" charset="2"/>
              <a:buNone/>
            </a:pPr>
            <a:r>
              <a:rPr lang="tr-TR" sz="1800" b="1" u="sng" smtClean="0"/>
              <a:t>1-Paranoya:</a:t>
            </a:r>
            <a:r>
              <a:rPr lang="tr-TR" sz="1800" smtClean="0"/>
              <a:t> Aşırı şüpheciliğin hakim olduğu bir ruhsal bozukluktur. </a:t>
            </a:r>
          </a:p>
          <a:p>
            <a:pPr eaLnBrk="1" hangingPunct="1">
              <a:buFont typeface="Wingdings 2" pitchFamily="18" charset="2"/>
              <a:buNone/>
            </a:pPr>
            <a:endParaRPr lang="tr-TR" sz="1800" b="1" u="sng" smtClean="0"/>
          </a:p>
          <a:p>
            <a:pPr eaLnBrk="1" hangingPunct="1">
              <a:buFont typeface="Wingdings 2" pitchFamily="18" charset="2"/>
              <a:buNone/>
            </a:pPr>
            <a:r>
              <a:rPr lang="tr-TR" sz="1800" b="1" u="sng" smtClean="0"/>
              <a:t>2-Paylaşılmış Psikoz: </a:t>
            </a:r>
            <a:r>
              <a:rPr lang="tr-TR" sz="1800" smtClean="0"/>
              <a:t>Hasta olan kişinin gerçek dışı inanç ve düşünceleri diğer aile üyeleri tarafından da gerçek olarak kabul edilmeye başlanmasıdır.</a:t>
            </a:r>
          </a:p>
          <a:p>
            <a:pPr eaLnBrk="1" hangingPunct="1">
              <a:buFont typeface="Wingdings 2" pitchFamily="18" charset="2"/>
              <a:buNone/>
            </a:pPr>
            <a:endParaRPr lang="tr-TR" sz="1800" b="1" u="sng" smtClean="0"/>
          </a:p>
          <a:p>
            <a:pPr eaLnBrk="1" hangingPunct="1">
              <a:buFont typeface="Wingdings 2" pitchFamily="18" charset="2"/>
              <a:buNone/>
            </a:pPr>
            <a:r>
              <a:rPr lang="tr-TR" sz="1800" b="1" u="sng" smtClean="0"/>
              <a:t>3-Kısa Psikoz: </a:t>
            </a:r>
            <a:r>
              <a:rPr lang="tr-TR" sz="1800" smtClean="0"/>
              <a:t>psikoz belirtilerinin  aniden başlayıp birkaç hafta içinde düzelmesidir. Genellikle, ağır hakarete uğrama, aldatılma, işkence görme gibi yıkıcı bir olaydan sonra gelişir. </a:t>
            </a:r>
            <a:br>
              <a:rPr lang="tr-TR" sz="1800" smtClean="0"/>
            </a:br>
            <a:endParaRPr lang="tr-TR" sz="1800" smtClean="0"/>
          </a:p>
        </p:txBody>
      </p:sp>
      <p:pic>
        <p:nvPicPr>
          <p:cNvPr id="30723" name="Picture 2" descr="C:\Users\Home\Music\Desktop\paranoya.jpg"/>
          <p:cNvPicPr>
            <a:picLocks noChangeAspect="1" noChangeArrowheads="1"/>
          </p:cNvPicPr>
          <p:nvPr/>
        </p:nvPicPr>
        <p:blipFill>
          <a:blip r:embed="rId2"/>
          <a:srcRect/>
          <a:stretch>
            <a:fillRect/>
          </a:stretch>
        </p:blipFill>
        <p:spPr bwMode="auto">
          <a:xfrm>
            <a:off x="5786438" y="1357313"/>
            <a:ext cx="2571750" cy="2357437"/>
          </a:xfrm>
          <a:prstGeom prst="rect">
            <a:avLst/>
          </a:prstGeom>
          <a:noFill/>
          <a:ln w="9525">
            <a:noFill/>
            <a:miter lim="800000"/>
            <a:headEnd/>
            <a:tailEnd/>
          </a:ln>
        </p:spPr>
      </p:pic>
      <p:pic>
        <p:nvPicPr>
          <p:cNvPr id="30724" name="Picture 3" descr="C:\Users\Home\Music\Desktop\bıçak.jpg"/>
          <p:cNvPicPr>
            <a:picLocks noChangeAspect="1" noChangeArrowheads="1"/>
          </p:cNvPicPr>
          <p:nvPr/>
        </p:nvPicPr>
        <p:blipFill>
          <a:blip r:embed="rId3"/>
          <a:srcRect/>
          <a:stretch>
            <a:fillRect/>
          </a:stretch>
        </p:blipFill>
        <p:spPr bwMode="auto">
          <a:xfrm>
            <a:off x="5500688" y="3643313"/>
            <a:ext cx="3171825" cy="2286000"/>
          </a:xfrm>
          <a:prstGeom prst="rect">
            <a:avLst/>
          </a:prstGeom>
          <a:noFill/>
          <a:ln w="9525">
            <a:noFill/>
            <a:miter lim="800000"/>
            <a:headEnd/>
            <a:tailEnd/>
          </a:ln>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571500"/>
            <a:ext cx="5329238" cy="5753100"/>
          </a:xfrm>
        </p:spPr>
        <p:txBody>
          <a:bodyPr>
            <a:normAutofit fontScale="70000" lnSpcReduction="20000"/>
          </a:bodyPr>
          <a:lstStyle/>
          <a:p>
            <a:pPr marL="274320" indent="-274320" eaLnBrk="1" fontAlgn="auto" hangingPunct="1">
              <a:spcAft>
                <a:spcPts val="0"/>
              </a:spcAft>
              <a:buClr>
                <a:schemeClr val="accent3"/>
              </a:buClr>
              <a:buFont typeface="Wingdings 2"/>
              <a:buNone/>
              <a:defRPr/>
            </a:pPr>
            <a:r>
              <a:rPr lang="tr-TR" b="1" u="sng" dirty="0" smtClean="0"/>
              <a:t>4-Şizofreni:</a:t>
            </a:r>
            <a:r>
              <a:rPr lang="tr-TR" u="sng" dirty="0" smtClean="0"/>
              <a:t> </a:t>
            </a:r>
            <a:r>
              <a:rPr lang="tr-TR" dirty="0" smtClean="0"/>
              <a:t>Şizofreni, özetle kişinin gerçeklikten kopmasıdır. Şizofrenide duygular, düşünceler ve davranışlar arasındaki ahenk , ipi kopmuş  </a:t>
            </a:r>
            <a:r>
              <a:rPr lang="tr-TR" dirty="0" err="1" smtClean="0"/>
              <a:t>tesbih</a:t>
            </a:r>
            <a:r>
              <a:rPr lang="tr-TR" dirty="0" smtClean="0"/>
              <a:t> gibi parçalanır . </a:t>
            </a:r>
          </a:p>
          <a:p>
            <a:pPr marL="274320" indent="-274320" eaLnBrk="1" fontAlgn="auto" hangingPunct="1">
              <a:spcAft>
                <a:spcPts val="0"/>
              </a:spcAft>
              <a:buClr>
                <a:schemeClr val="accent3"/>
              </a:buClr>
              <a:buFont typeface="Wingdings 2"/>
              <a:buNone/>
              <a:defRPr/>
            </a:pPr>
            <a:endParaRPr lang="tr-TR" dirty="0" smtClean="0"/>
          </a:p>
          <a:p>
            <a:pPr marL="274320" indent="-274320" eaLnBrk="1" fontAlgn="auto" hangingPunct="1">
              <a:spcAft>
                <a:spcPts val="0"/>
              </a:spcAft>
              <a:buClr>
                <a:schemeClr val="accent3"/>
              </a:buClr>
              <a:buFont typeface="Wingdings 2"/>
              <a:buNone/>
              <a:defRPr/>
            </a:pPr>
            <a:r>
              <a:rPr lang="tr-TR" dirty="0" smtClean="0"/>
              <a:t>     _       Anne babanın ikisinin birden şizofren olması durumunda çocuklarda şizofreni görülme olasılığı %40, anne veya babanın şizofren olması durumunda çocuklarda görülme olasılığı %8, kardeşlerden birinin şizofren olması durumunda diğer çocukta hastalığın görülme olasılığı %12’dir.      </a:t>
            </a:r>
          </a:p>
          <a:p>
            <a:pPr marL="274320" indent="-274320" eaLnBrk="1" fontAlgn="auto" hangingPunct="1">
              <a:spcAft>
                <a:spcPts val="0"/>
              </a:spcAft>
              <a:buClr>
                <a:schemeClr val="accent3"/>
              </a:buClr>
              <a:buFont typeface="Wingdings 2"/>
              <a:buNone/>
              <a:defRPr/>
            </a:pPr>
            <a:r>
              <a:rPr lang="tr-TR" dirty="0" smtClean="0"/>
              <a:t>   </a:t>
            </a:r>
          </a:p>
          <a:p>
            <a:pPr marL="274320" indent="-274320" eaLnBrk="1" fontAlgn="auto" hangingPunct="1">
              <a:spcAft>
                <a:spcPts val="0"/>
              </a:spcAft>
              <a:buClr>
                <a:schemeClr val="accent3"/>
              </a:buClr>
              <a:buFont typeface="Wingdings 2"/>
              <a:buNone/>
              <a:defRPr/>
            </a:pPr>
            <a:r>
              <a:rPr lang="tr-TR" dirty="0" smtClean="0"/>
              <a:t> -         Şizofreni hastalığının 12 yaşından önce ve 40 yaşından sonra  görülmesi enderdir .</a:t>
            </a:r>
            <a:br>
              <a:rPr lang="tr-TR" dirty="0" smtClean="0"/>
            </a:br>
            <a:r>
              <a:rPr lang="tr-TR" dirty="0" smtClean="0"/>
              <a:t>     </a:t>
            </a:r>
          </a:p>
          <a:p>
            <a:pPr marL="274320" indent="-274320" eaLnBrk="1" fontAlgn="auto" hangingPunct="1">
              <a:spcAft>
                <a:spcPts val="0"/>
              </a:spcAft>
              <a:buClr>
                <a:schemeClr val="accent3"/>
              </a:buClr>
              <a:buFont typeface="Wingdings 2"/>
              <a:buNone/>
              <a:defRPr/>
            </a:pPr>
            <a:r>
              <a:rPr lang="tr-TR" dirty="0" smtClean="0"/>
              <a:t>    -        Bir kişiye şizofreni teşhisi konması için belirtilerin en az </a:t>
            </a:r>
            <a:r>
              <a:rPr lang="tr-TR" b="1" u="sng" dirty="0" smtClean="0"/>
              <a:t>6 ay boyunca </a:t>
            </a:r>
            <a:r>
              <a:rPr lang="tr-TR" dirty="0" smtClean="0"/>
              <a:t>görülmüş olması gerekir. </a:t>
            </a:r>
          </a:p>
          <a:p>
            <a:pPr marL="274320" indent="-274320" eaLnBrk="1" fontAlgn="auto" hangingPunct="1">
              <a:spcAft>
                <a:spcPts val="0"/>
              </a:spcAft>
              <a:buClr>
                <a:schemeClr val="accent3"/>
              </a:buClr>
              <a:buFont typeface="Wingdings 2"/>
              <a:buNone/>
              <a:defRPr/>
            </a:pPr>
            <a:r>
              <a:rPr lang="tr-TR" dirty="0" smtClean="0"/>
              <a:t>         </a:t>
            </a:r>
          </a:p>
          <a:p>
            <a:pPr marL="274320" indent="-274320" eaLnBrk="1" fontAlgn="auto" hangingPunct="1">
              <a:spcAft>
                <a:spcPts val="0"/>
              </a:spcAft>
              <a:buClr>
                <a:schemeClr val="accent3"/>
              </a:buClr>
              <a:buFont typeface="Wingdings 2"/>
              <a:buNone/>
              <a:defRPr/>
            </a:pPr>
            <a:r>
              <a:rPr lang="tr-TR" dirty="0" smtClean="0"/>
              <a:t>   -        Hastalığın alevli olduğu dönemde ilaç  daha yüksek dozda kullanılmalı, belirtiler yatışınca doz azaltılmalıdır.</a:t>
            </a:r>
          </a:p>
          <a:p>
            <a:pPr marL="274320" indent="-274320" eaLnBrk="1" fontAlgn="auto" hangingPunct="1">
              <a:spcAft>
                <a:spcPts val="0"/>
              </a:spcAft>
              <a:buClr>
                <a:schemeClr val="accent3"/>
              </a:buClr>
              <a:buFont typeface="Wingdings 2"/>
              <a:buChar char=""/>
              <a:defRPr/>
            </a:pPr>
            <a:endParaRPr lang="tr-TR" dirty="0"/>
          </a:p>
        </p:txBody>
      </p:sp>
      <p:pic>
        <p:nvPicPr>
          <p:cNvPr id="31746" name="Picture 2" descr="C:\Users\Home\Music\Desktop\şizofren.Jpeg"/>
          <p:cNvPicPr>
            <a:picLocks noChangeAspect="1" noChangeArrowheads="1"/>
          </p:cNvPicPr>
          <p:nvPr/>
        </p:nvPicPr>
        <p:blipFill>
          <a:blip r:embed="rId2"/>
          <a:srcRect/>
          <a:stretch>
            <a:fillRect/>
          </a:stretch>
        </p:blipFill>
        <p:spPr bwMode="auto">
          <a:xfrm>
            <a:off x="5786438" y="642938"/>
            <a:ext cx="2428875" cy="2571750"/>
          </a:xfrm>
          <a:prstGeom prst="rect">
            <a:avLst/>
          </a:prstGeom>
          <a:noFill/>
          <a:ln w="9525">
            <a:noFill/>
            <a:miter lim="800000"/>
            <a:headEnd/>
            <a:tailEnd/>
          </a:ln>
        </p:spPr>
      </p:pic>
      <p:pic>
        <p:nvPicPr>
          <p:cNvPr id="31747" name="Picture 3" descr="C:\Users\Home\Music\Desktop\korku.jpg"/>
          <p:cNvPicPr>
            <a:picLocks noChangeAspect="1" noChangeArrowheads="1"/>
          </p:cNvPicPr>
          <p:nvPr/>
        </p:nvPicPr>
        <p:blipFill>
          <a:blip r:embed="rId3"/>
          <a:srcRect/>
          <a:stretch>
            <a:fillRect/>
          </a:stretch>
        </p:blipFill>
        <p:spPr bwMode="auto">
          <a:xfrm>
            <a:off x="5715000" y="3357563"/>
            <a:ext cx="2428875" cy="2667000"/>
          </a:xfrm>
          <a:prstGeom prst="rect">
            <a:avLst/>
          </a:prstGeom>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850"/>
            <a:ext cx="5400675" cy="652463"/>
          </a:xfrm>
        </p:spPr>
        <p:txBody>
          <a:bodyPr>
            <a:normAutofit fontScale="90000"/>
          </a:bodyPr>
          <a:lstStyle/>
          <a:p>
            <a:pPr algn="ctr" eaLnBrk="1" fontAlgn="auto" hangingPunct="1">
              <a:spcAft>
                <a:spcPts val="0"/>
              </a:spcAft>
              <a:defRPr/>
            </a:pPr>
            <a:r>
              <a:rPr lang="tr-TR" sz="4800" b="1" u="sng" dirty="0" smtClean="0"/>
              <a:t>DEPRESYON</a:t>
            </a:r>
            <a:endParaRPr lang="tr-TR" sz="4800" b="1" u="sng" dirty="0"/>
          </a:p>
        </p:txBody>
      </p:sp>
      <p:sp>
        <p:nvSpPr>
          <p:cNvPr id="14338" name="2 İçerik Yer Tutucusu"/>
          <p:cNvSpPr>
            <a:spLocks noGrp="1"/>
          </p:cNvSpPr>
          <p:nvPr>
            <p:ph idx="1"/>
          </p:nvPr>
        </p:nvSpPr>
        <p:spPr>
          <a:xfrm>
            <a:off x="457200" y="1571625"/>
            <a:ext cx="5543550" cy="4752975"/>
          </a:xfrm>
        </p:spPr>
        <p:txBody>
          <a:bodyPr/>
          <a:lstStyle/>
          <a:p>
            <a:pPr eaLnBrk="1" hangingPunct="1"/>
            <a:r>
              <a:rPr lang="tr-TR" sz="2000" smtClean="0"/>
              <a:t>Depresyon; duygusal, zihinsel, davranışsal ve bedensel bazı belirtilerle kendisini gösteren bir durumdur.</a:t>
            </a:r>
          </a:p>
          <a:p>
            <a:pPr eaLnBrk="1" hangingPunct="1"/>
            <a:r>
              <a:rPr lang="tr-TR" sz="2000" b="1" smtClean="0"/>
              <a:t>En dikkat çekici belirtisi; </a:t>
            </a:r>
            <a:r>
              <a:rPr lang="tr-TR" sz="2000" smtClean="0"/>
              <a:t>‘’çökkün ruh hali ile ilgi ve zevk almada belirgin azalmadır’’. </a:t>
            </a:r>
          </a:p>
          <a:p>
            <a:pPr eaLnBrk="1" hangingPunct="1">
              <a:buFont typeface="Wingdings 2" pitchFamily="18" charset="2"/>
              <a:buNone/>
            </a:pPr>
            <a:r>
              <a:rPr lang="tr-TR" sz="2000" smtClean="0"/>
              <a:t>        Duygusal açıdan;Kişi mutsuz, karamsar ve ümitsizdir. Eskiden en severek yaptığı işler bile artık zevk vermez olmuştur, kendini hüzünlü ve yalnız hisseder.</a:t>
            </a:r>
          </a:p>
          <a:p>
            <a:pPr eaLnBrk="1" hangingPunct="1">
              <a:buFont typeface="Wingdings 2" pitchFamily="18" charset="2"/>
              <a:buNone/>
            </a:pPr>
            <a:r>
              <a:rPr lang="tr-TR" sz="2000" smtClean="0"/>
              <a:t>       Zihinsel açıdan; En sık görülen belirtiler dikkatini toplayamama ve unutkanlıktır.</a:t>
            </a:r>
          </a:p>
        </p:txBody>
      </p:sp>
      <p:pic>
        <p:nvPicPr>
          <p:cNvPr id="14339" name="3 Resim" descr="depresyon1.jpg"/>
          <p:cNvPicPr>
            <a:picLocks noChangeAspect="1"/>
          </p:cNvPicPr>
          <p:nvPr/>
        </p:nvPicPr>
        <p:blipFill>
          <a:blip r:embed="rId2"/>
          <a:srcRect/>
          <a:stretch>
            <a:fillRect/>
          </a:stretch>
        </p:blipFill>
        <p:spPr bwMode="auto">
          <a:xfrm>
            <a:off x="5929313" y="1714500"/>
            <a:ext cx="3000375" cy="2786063"/>
          </a:xfrm>
          <a:prstGeom prst="rect">
            <a:avLst/>
          </a:prstGeom>
          <a:noFill/>
          <a:ln w="9525">
            <a:noFill/>
            <a:miter lim="800000"/>
            <a:headEnd/>
            <a:tailEnd/>
          </a:ln>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928688"/>
            <a:ext cx="8229600" cy="500062"/>
          </a:xfrm>
        </p:spPr>
        <p:txBody>
          <a:bodyPr>
            <a:normAutofit fontScale="90000"/>
          </a:bodyPr>
          <a:lstStyle/>
          <a:p>
            <a:pPr algn="ctr" eaLnBrk="1" fontAlgn="auto" hangingPunct="1">
              <a:spcAft>
                <a:spcPts val="0"/>
              </a:spcAft>
              <a:defRPr/>
            </a:pPr>
            <a:r>
              <a:rPr lang="tr-TR" sz="4400" b="1" dirty="0" smtClean="0"/>
              <a:t/>
            </a:r>
            <a:br>
              <a:rPr lang="tr-TR" sz="4400" b="1" dirty="0" smtClean="0"/>
            </a:br>
            <a:r>
              <a:rPr lang="tr-TR" sz="3600" b="1" u="sng" dirty="0" smtClean="0"/>
              <a:t>Şizofrenide Kullanılan Tedavi Yöntemleri</a:t>
            </a:r>
            <a:endParaRPr lang="tr-TR" sz="3600" b="1" u="sng" dirty="0"/>
          </a:p>
        </p:txBody>
      </p:sp>
      <p:sp>
        <p:nvSpPr>
          <p:cNvPr id="32770" name="2 İçerik Yer Tutucusu"/>
          <p:cNvSpPr>
            <a:spLocks noGrp="1"/>
          </p:cNvSpPr>
          <p:nvPr>
            <p:ph idx="1"/>
          </p:nvPr>
        </p:nvSpPr>
        <p:spPr>
          <a:xfrm>
            <a:off x="457200" y="1571625"/>
            <a:ext cx="8229600" cy="4752975"/>
          </a:xfrm>
        </p:spPr>
        <p:txBody>
          <a:bodyPr/>
          <a:lstStyle/>
          <a:p>
            <a:pPr eaLnBrk="1" hangingPunct="1"/>
            <a:r>
              <a:rPr lang="tr-TR" smtClean="0"/>
              <a:t>İlaç tedavisi</a:t>
            </a:r>
          </a:p>
          <a:p>
            <a:pPr eaLnBrk="1" hangingPunct="1"/>
            <a:r>
              <a:rPr lang="tr-TR" smtClean="0"/>
              <a:t> Psikososyal terapi</a:t>
            </a:r>
            <a:r>
              <a:rPr lang="tr-TR" b="1" smtClean="0"/>
              <a:t>(</a:t>
            </a:r>
            <a:r>
              <a:rPr lang="tr-TR" smtClean="0"/>
              <a:t>Rehabilitasyon,Bireysel psikoterapi,Aile terapisi,Grup terapi/destek grupları)</a:t>
            </a:r>
          </a:p>
          <a:p>
            <a:pPr eaLnBrk="1" hangingPunct="1"/>
            <a:r>
              <a:rPr lang="tr-TR" smtClean="0"/>
              <a:t>Hastaneye yatma</a:t>
            </a:r>
          </a:p>
          <a:p>
            <a:pPr eaLnBrk="1" hangingPunct="1"/>
            <a:r>
              <a:rPr lang="tr-TR" smtClean="0"/>
              <a:t>Elektrokonvulsif Terapi (EKT)</a:t>
            </a:r>
          </a:p>
          <a:p>
            <a:pPr eaLnBrk="1" hangingPunct="1"/>
            <a:r>
              <a:rPr lang="tr-TR" smtClean="0"/>
              <a:t>Beyin cerrahisi</a:t>
            </a:r>
          </a:p>
        </p:txBody>
      </p:sp>
      <p:pic>
        <p:nvPicPr>
          <p:cNvPr id="32771" name="Picture 2" descr="C:\Users\Home\Music\Desktop\electroconvulsive-therapy.jpg"/>
          <p:cNvPicPr>
            <a:picLocks noChangeAspect="1" noChangeArrowheads="1"/>
          </p:cNvPicPr>
          <p:nvPr/>
        </p:nvPicPr>
        <p:blipFill>
          <a:blip r:embed="rId2"/>
          <a:srcRect/>
          <a:stretch>
            <a:fillRect/>
          </a:stretch>
        </p:blipFill>
        <p:spPr bwMode="auto">
          <a:xfrm>
            <a:off x="5357813" y="3643313"/>
            <a:ext cx="3238500" cy="2286000"/>
          </a:xfrm>
          <a:prstGeom prst="rect">
            <a:avLst/>
          </a:prstGeom>
          <a:noFill/>
          <a:ln w="9525">
            <a:noFill/>
            <a:miter lim="800000"/>
            <a:headEnd/>
            <a:tailEnd/>
          </a:ln>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357188"/>
            <a:ext cx="8229600" cy="928687"/>
          </a:xfrm>
        </p:spPr>
        <p:txBody>
          <a:bodyPr>
            <a:normAutofit fontScale="90000"/>
          </a:bodyPr>
          <a:lstStyle/>
          <a:p>
            <a:pPr algn="ctr" eaLnBrk="1" fontAlgn="auto" hangingPunct="1">
              <a:spcAft>
                <a:spcPts val="0"/>
              </a:spcAft>
              <a:defRPr/>
            </a:pPr>
            <a:r>
              <a:rPr lang="tr-TR" sz="3600" b="1" dirty="0" smtClean="0"/>
              <a:t>Öfke nöbeti geçiren,saldırgan tutumu olan hastaya yaklaşım nasıl olmalıdır?</a:t>
            </a:r>
            <a:endParaRPr lang="tr-TR" sz="3600" b="1" dirty="0"/>
          </a:p>
        </p:txBody>
      </p:sp>
      <p:sp>
        <p:nvSpPr>
          <p:cNvPr id="3" name="2 İçerik Yer Tutucusu"/>
          <p:cNvSpPr>
            <a:spLocks noGrp="1"/>
          </p:cNvSpPr>
          <p:nvPr>
            <p:ph idx="1"/>
          </p:nvPr>
        </p:nvSpPr>
        <p:spPr>
          <a:xfrm>
            <a:off x="457200" y="1357313"/>
            <a:ext cx="8229600" cy="4967287"/>
          </a:xfrm>
        </p:spPr>
        <p:txBody>
          <a:bodyPr>
            <a:normAutofit fontScale="62500" lnSpcReduction="20000"/>
          </a:bodyPr>
          <a:lstStyle/>
          <a:p>
            <a:pPr marL="274320" indent="-274320" eaLnBrk="1" fontAlgn="auto" hangingPunct="1">
              <a:spcAft>
                <a:spcPts val="0"/>
              </a:spcAft>
              <a:buClr>
                <a:schemeClr val="accent3"/>
              </a:buClr>
              <a:buFont typeface="Wingdings 2"/>
              <a:buChar char=""/>
              <a:defRPr/>
            </a:pPr>
            <a:r>
              <a:rPr lang="tr-TR" dirty="0" smtClean="0"/>
              <a:t>Hasta; problemin yaşandığı ortam veya kişiden ayrılmalı  aşırı uyaranlardan uzak, sakin bir ortamda kalması sağlanmalıdır.</a:t>
            </a:r>
          </a:p>
          <a:p>
            <a:pPr marL="274320" indent="-274320" eaLnBrk="1" fontAlgn="auto" hangingPunct="1">
              <a:spcAft>
                <a:spcPts val="0"/>
              </a:spcAft>
              <a:buClr>
                <a:schemeClr val="accent3"/>
              </a:buClr>
              <a:buFont typeface="Wingdings 2"/>
              <a:buChar char=""/>
              <a:defRPr/>
            </a:pPr>
            <a:endParaRPr lang="tr-TR" dirty="0" smtClean="0"/>
          </a:p>
          <a:p>
            <a:pPr marL="274320" indent="-274320" eaLnBrk="1" fontAlgn="auto" hangingPunct="1">
              <a:spcAft>
                <a:spcPts val="0"/>
              </a:spcAft>
              <a:buClr>
                <a:schemeClr val="accent3"/>
              </a:buClr>
              <a:buFont typeface="Wingdings 2"/>
              <a:buChar char=""/>
              <a:defRPr/>
            </a:pPr>
            <a:r>
              <a:rPr lang="tr-TR" dirty="0" smtClean="0"/>
              <a:t>Hastayla  aranızda fiziksel olarak yeterli bir uzaklık olmasını sağlayın,kapıya yakın olun.</a:t>
            </a:r>
          </a:p>
          <a:p>
            <a:pPr marL="274320" indent="-274320" eaLnBrk="1" fontAlgn="auto" hangingPunct="1">
              <a:spcAft>
                <a:spcPts val="0"/>
              </a:spcAft>
              <a:buClr>
                <a:schemeClr val="accent3"/>
              </a:buClr>
              <a:buFont typeface="Wingdings 2"/>
              <a:buChar char=""/>
              <a:defRPr/>
            </a:pPr>
            <a:endParaRPr lang="tr-TR" dirty="0" smtClean="0"/>
          </a:p>
          <a:p>
            <a:pPr marL="274320" indent="-274320" eaLnBrk="1" fontAlgn="auto" hangingPunct="1">
              <a:spcAft>
                <a:spcPts val="0"/>
              </a:spcAft>
              <a:buClr>
                <a:schemeClr val="accent3"/>
              </a:buClr>
              <a:buFont typeface="Wingdings 2"/>
              <a:buChar char=""/>
              <a:defRPr/>
            </a:pPr>
            <a:r>
              <a:rPr lang="tr-TR" dirty="0" smtClean="0"/>
              <a:t>Tartışmaktan kaçının.</a:t>
            </a:r>
          </a:p>
          <a:p>
            <a:pPr marL="274320" indent="-274320" eaLnBrk="1" fontAlgn="auto" hangingPunct="1">
              <a:spcAft>
                <a:spcPts val="0"/>
              </a:spcAft>
              <a:buClr>
                <a:schemeClr val="accent3"/>
              </a:buClr>
              <a:buFont typeface="Wingdings 2"/>
              <a:buNone/>
              <a:defRPr/>
            </a:pPr>
            <a:endParaRPr lang="tr-TR" dirty="0" smtClean="0"/>
          </a:p>
          <a:p>
            <a:pPr marL="274320" indent="-274320" eaLnBrk="1" fontAlgn="auto" hangingPunct="1">
              <a:spcAft>
                <a:spcPts val="0"/>
              </a:spcAft>
              <a:buClr>
                <a:schemeClr val="accent3"/>
              </a:buClr>
              <a:buFont typeface="Wingdings 2"/>
              <a:buChar char=""/>
              <a:defRPr/>
            </a:pPr>
            <a:r>
              <a:rPr lang="tr-TR" dirty="0" smtClean="0"/>
              <a:t>Sözlü sakinleştirme tekniği saldıran,öfke nöbeti geçiren kişiye yaklaşımda ilk adım olmalıdır ve saldırganlığı azaltacak ve yumuşatacak tüm sözel yanıt ve davranışları içermelidir. </a:t>
            </a:r>
          </a:p>
          <a:p>
            <a:pPr marL="274320" indent="-274320" eaLnBrk="1" fontAlgn="auto" hangingPunct="1">
              <a:spcAft>
                <a:spcPts val="0"/>
              </a:spcAft>
              <a:buClr>
                <a:schemeClr val="accent3"/>
              </a:buClr>
              <a:buFont typeface="Wingdings 2"/>
              <a:buChar char=""/>
              <a:defRPr/>
            </a:pPr>
            <a:endParaRPr lang="tr-TR" dirty="0" smtClean="0"/>
          </a:p>
          <a:p>
            <a:pPr marL="274320" indent="-274320" eaLnBrk="1" fontAlgn="auto" hangingPunct="1">
              <a:spcAft>
                <a:spcPts val="0"/>
              </a:spcAft>
              <a:buClr>
                <a:schemeClr val="accent3"/>
              </a:buClr>
              <a:buFont typeface="Wingdings 2"/>
              <a:buChar char=""/>
              <a:defRPr/>
            </a:pPr>
            <a:r>
              <a:rPr lang="tr-TR" dirty="0" smtClean="0"/>
              <a:t>Temel kural;yaklaşımda bulunanın ,hastanın iyiliğini istediğini çok açık olarak belirtmesi, ona zarar verilmeyeceği konusunda  güven vermesi ve durumun kontrolü altında olduğunu belirtmesidir. </a:t>
            </a:r>
          </a:p>
          <a:p>
            <a:pPr marL="274320" indent="-274320" eaLnBrk="1" fontAlgn="auto" hangingPunct="1">
              <a:spcAft>
                <a:spcPts val="0"/>
              </a:spcAft>
              <a:buClr>
                <a:schemeClr val="accent3"/>
              </a:buClr>
              <a:buFont typeface="Wingdings 2"/>
              <a:buChar char=""/>
              <a:defRPr/>
            </a:pPr>
            <a:endParaRPr lang="tr-TR" dirty="0" smtClean="0"/>
          </a:p>
          <a:p>
            <a:pPr marL="274320" indent="-274320" eaLnBrk="1" fontAlgn="auto" hangingPunct="1">
              <a:spcAft>
                <a:spcPts val="0"/>
              </a:spcAft>
              <a:buClr>
                <a:schemeClr val="accent3"/>
              </a:buClr>
              <a:buFont typeface="Wingdings 2"/>
              <a:buChar char=""/>
              <a:defRPr/>
            </a:pPr>
            <a:r>
              <a:rPr lang="tr-TR" dirty="0" smtClean="0"/>
              <a:t>Uzun süreli göz ilişkisinden kaçının; ısrarlı göz iletişimi tehditkâr  olarak algılanabilir.</a:t>
            </a:r>
          </a:p>
          <a:p>
            <a:pPr marL="274320" indent="-274320" eaLnBrk="1" fontAlgn="auto" hangingPunct="1">
              <a:spcAft>
                <a:spcPts val="0"/>
              </a:spcAft>
              <a:buClr>
                <a:schemeClr val="accent3"/>
              </a:buClr>
              <a:buFont typeface="Wingdings 2"/>
              <a:buChar char=""/>
              <a:defRPr/>
            </a:pPr>
            <a:endParaRPr lang="tr-TR" dirty="0" smtClean="0"/>
          </a:p>
          <a:p>
            <a:pPr marL="274320" indent="-274320" eaLnBrk="1" fontAlgn="auto" hangingPunct="1">
              <a:spcAft>
                <a:spcPts val="0"/>
              </a:spcAft>
              <a:buClr>
                <a:schemeClr val="accent3"/>
              </a:buClr>
              <a:buFont typeface="Wingdings 2"/>
              <a:buChar char=""/>
              <a:defRPr/>
            </a:pPr>
            <a:r>
              <a:rPr lang="tr-TR" dirty="0" smtClean="0"/>
              <a:t>Kişi  yalnız bırakılmamalı,  kendisine ve başkalarına zarar vermesi önlenmelidir.</a:t>
            </a:r>
          </a:p>
          <a:p>
            <a:pPr marL="274320" indent="-274320" eaLnBrk="1" fontAlgn="auto" hangingPunct="1">
              <a:spcAft>
                <a:spcPts val="0"/>
              </a:spcAft>
              <a:buClr>
                <a:schemeClr val="accent3"/>
              </a:buClr>
              <a:buFont typeface="Wingdings 2"/>
              <a:buChar char=""/>
              <a:defRPr/>
            </a:pPr>
            <a:r>
              <a:rPr lang="tr-TR" dirty="0" smtClean="0"/>
              <a:t>Tüm bu yaklaşımlara rağmen durumda düzelme  yoksa </a:t>
            </a:r>
            <a:r>
              <a:rPr lang="tr-TR" sz="4500" b="1" u="sng" dirty="0" smtClean="0"/>
              <a:t>‘’112’’ </a:t>
            </a:r>
            <a:r>
              <a:rPr lang="tr-TR" dirty="0" smtClean="0"/>
              <a:t>aranmalıdır.</a:t>
            </a:r>
            <a:br>
              <a:rPr lang="tr-TR" dirty="0" smtClean="0"/>
            </a:br>
            <a:endParaRPr lang="tr-TR"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4817" name="Picture 2" descr="C:\Users\Home\Music\Desktop\bg.jpg"/>
          <p:cNvPicPr>
            <a:picLocks noGrp="1" noChangeAspect="1" noChangeArrowheads="1"/>
          </p:cNvPicPr>
          <p:nvPr>
            <p:ph idx="1"/>
          </p:nvPr>
        </p:nvPicPr>
        <p:blipFill>
          <a:blip r:embed="rId2"/>
          <a:srcRect/>
          <a:stretch>
            <a:fillRect/>
          </a:stretch>
        </p:blipFill>
        <p:spPr>
          <a:xfrm>
            <a:off x="0" y="0"/>
            <a:ext cx="9144000" cy="6858000"/>
          </a:xfrm>
        </p:spPr>
      </p:pic>
      <p:sp>
        <p:nvSpPr>
          <p:cNvPr id="34818" name="Text Box 3"/>
          <p:cNvSpPr txBox="1">
            <a:spLocks noChangeArrowheads="1"/>
          </p:cNvSpPr>
          <p:nvPr/>
        </p:nvSpPr>
        <p:spPr bwMode="auto">
          <a:xfrm>
            <a:off x="755650" y="908050"/>
            <a:ext cx="7848600" cy="366713"/>
          </a:xfrm>
          <a:prstGeom prst="rect">
            <a:avLst/>
          </a:prstGeom>
          <a:noFill/>
          <a:ln w="9525">
            <a:noFill/>
            <a:miter lim="800000"/>
            <a:headEnd/>
            <a:tailEnd/>
          </a:ln>
        </p:spPr>
        <p:txBody>
          <a:bodyPr>
            <a:spAutoFit/>
          </a:bodyPr>
          <a:lstStyle/>
          <a:p>
            <a:pPr>
              <a:spcBef>
                <a:spcPct val="50000"/>
              </a:spcBef>
            </a:pPr>
            <a:endParaRPr lang="tr-TR"/>
          </a:p>
        </p:txBody>
      </p:sp>
      <p:sp>
        <p:nvSpPr>
          <p:cNvPr id="34819" name="Text Box 4"/>
          <p:cNvSpPr txBox="1">
            <a:spLocks noChangeArrowheads="1"/>
          </p:cNvSpPr>
          <p:nvPr/>
        </p:nvSpPr>
        <p:spPr bwMode="auto">
          <a:xfrm>
            <a:off x="1979613" y="1341438"/>
            <a:ext cx="6264275" cy="1004887"/>
          </a:xfrm>
          <a:prstGeom prst="rect">
            <a:avLst/>
          </a:prstGeom>
          <a:noFill/>
          <a:ln w="9525">
            <a:noFill/>
            <a:miter lim="800000"/>
            <a:headEnd/>
            <a:tailEnd/>
          </a:ln>
        </p:spPr>
        <p:txBody>
          <a:bodyPr>
            <a:spAutoFit/>
          </a:bodyPr>
          <a:lstStyle/>
          <a:p>
            <a:pPr>
              <a:spcBef>
                <a:spcPct val="50000"/>
              </a:spcBef>
            </a:pPr>
            <a:r>
              <a:rPr lang="tr-TR" sz="2400" b="1"/>
              <a:t>DİNLEDİĞİNİZ İÇİN TEŞEKKÜR EDERİM.</a:t>
            </a:r>
          </a:p>
          <a:p>
            <a:pPr>
              <a:spcBef>
                <a:spcPct val="50000"/>
              </a:spcBef>
            </a:pPr>
            <a:r>
              <a:rPr lang="tr-TR" sz="2400" b="1"/>
              <a:t>                                   PERİHAN TAMGAÇ</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2 İçerik Yer Tutucusu"/>
          <p:cNvSpPr>
            <a:spLocks noGrp="1"/>
          </p:cNvSpPr>
          <p:nvPr>
            <p:ph idx="1"/>
          </p:nvPr>
        </p:nvSpPr>
        <p:spPr>
          <a:xfrm>
            <a:off x="457200" y="428625"/>
            <a:ext cx="8229600" cy="5572125"/>
          </a:xfrm>
        </p:spPr>
        <p:txBody>
          <a:bodyPr/>
          <a:lstStyle/>
          <a:p>
            <a:pPr eaLnBrk="1" hangingPunct="1">
              <a:buFont typeface="Wingdings 2" pitchFamily="18" charset="2"/>
              <a:buNone/>
            </a:pPr>
            <a:r>
              <a:rPr lang="tr-TR" smtClean="0"/>
              <a:t>  </a:t>
            </a:r>
          </a:p>
          <a:p>
            <a:pPr eaLnBrk="1" hangingPunct="1"/>
            <a:endParaRPr lang="tr-TR" smtClean="0"/>
          </a:p>
          <a:p>
            <a:pPr eaLnBrk="1" hangingPunct="1"/>
            <a:r>
              <a:rPr lang="tr-TR" smtClean="0"/>
              <a:t> </a:t>
            </a:r>
            <a:r>
              <a:rPr lang="tr-TR" sz="2400" smtClean="0"/>
              <a:t>Bedensel açıdan;İştahta belirgin azalma, kilo kaybı bazen tam tersi aşırı yeme eğilimi, uykusuzluk, ya da aşırı uyuma eğilimi ;baş, boyun sırt, eklem ağrıları, mide-bağırsak şikayetleri vb.   </a:t>
            </a:r>
          </a:p>
          <a:p>
            <a:pPr eaLnBrk="1" hangingPunct="1"/>
            <a:endParaRPr lang="tr-TR" sz="2400" smtClean="0"/>
          </a:p>
          <a:p>
            <a:pPr eaLnBrk="1" hangingPunct="1"/>
            <a:r>
              <a:rPr lang="tr-TR" sz="2400" smtClean="0"/>
              <a:t>Tüm bu belirtiler en az iki hafta sürekli olarak devam eder.</a:t>
            </a:r>
          </a:p>
          <a:p>
            <a:pPr eaLnBrk="1" hangingPunct="1"/>
            <a:endParaRPr lang="tr-TR" sz="2400" smtClean="0"/>
          </a:p>
          <a:p>
            <a:pPr eaLnBrk="1" hangingPunct="1"/>
            <a:r>
              <a:rPr lang="tr-TR" sz="2400" smtClean="0"/>
              <a:t>En uygun depresyon tedavisi;ilaç tedavisi ile psikoterapinin birlikte yürütüldüğü tedavidir.</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1 Başlık"/>
          <p:cNvSpPr>
            <a:spLocks noGrp="1"/>
          </p:cNvSpPr>
          <p:nvPr>
            <p:ph type="title"/>
          </p:nvPr>
        </p:nvSpPr>
        <p:spPr/>
        <p:txBody>
          <a:bodyPr/>
          <a:lstStyle/>
          <a:p>
            <a:pPr algn="ctr" eaLnBrk="1" hangingPunct="1"/>
            <a:r>
              <a:rPr lang="tr-TR" sz="4400" b="1" smtClean="0"/>
              <a:t>PANİK ATAK</a:t>
            </a:r>
            <a:endParaRPr lang="tr-TR" sz="4400" smtClean="0"/>
          </a:p>
        </p:txBody>
      </p:sp>
      <p:sp>
        <p:nvSpPr>
          <p:cNvPr id="16386" name="2 İçerik Yer Tutucusu"/>
          <p:cNvSpPr>
            <a:spLocks noGrp="1"/>
          </p:cNvSpPr>
          <p:nvPr>
            <p:ph idx="1"/>
          </p:nvPr>
        </p:nvSpPr>
        <p:spPr/>
        <p:txBody>
          <a:bodyPr/>
          <a:lstStyle/>
          <a:p>
            <a:pPr eaLnBrk="1" hangingPunct="1">
              <a:buFont typeface="Wingdings 2" pitchFamily="18" charset="2"/>
              <a:buNone/>
            </a:pPr>
            <a:r>
              <a:rPr lang="tr-TR" smtClean="0"/>
              <a:t>        </a:t>
            </a:r>
            <a:r>
              <a:rPr lang="tr-TR" sz="2400" smtClean="0"/>
              <a:t>Kişinin birden bire ölüm korkusuna kapılması, endişeli ve korkulu bir hale bürünmesi, kalp atışların kalp krizi geçiriyormuş gibi hızla atması gibi nöbetler halinde hissedilen bir tür hastalıktır.</a:t>
            </a:r>
          </a:p>
          <a:p>
            <a:pPr eaLnBrk="1" hangingPunct="1">
              <a:buFont typeface="Wingdings 2" pitchFamily="18" charset="2"/>
              <a:buNone/>
            </a:pPr>
            <a:r>
              <a:rPr lang="tr-TR" sz="2400" smtClean="0"/>
              <a:t>      </a:t>
            </a:r>
          </a:p>
          <a:p>
            <a:pPr eaLnBrk="1" hangingPunct="1">
              <a:buFont typeface="Wingdings 2" pitchFamily="18" charset="2"/>
              <a:buNone/>
            </a:pPr>
            <a:r>
              <a:rPr lang="tr-TR" sz="2400" smtClean="0"/>
              <a:t>        Panik atak nöbeti, 10 -30 dakika içinde kendiliğinden geçmeye başlar.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850"/>
            <a:ext cx="8229600" cy="581025"/>
          </a:xfrm>
        </p:spPr>
        <p:txBody>
          <a:bodyPr>
            <a:normAutofit fontScale="90000"/>
          </a:bodyPr>
          <a:lstStyle/>
          <a:p>
            <a:pPr eaLnBrk="1" fontAlgn="auto" hangingPunct="1">
              <a:spcAft>
                <a:spcPts val="0"/>
              </a:spcAft>
              <a:defRPr/>
            </a:pPr>
            <a:r>
              <a:rPr lang="tr-TR" sz="3600" b="1" u="sng" dirty="0" smtClean="0"/>
              <a:t>Panik Atağın Belirtileri</a:t>
            </a:r>
            <a:endParaRPr lang="tr-TR" sz="3600" u="sng" dirty="0"/>
          </a:p>
        </p:txBody>
      </p:sp>
      <p:sp>
        <p:nvSpPr>
          <p:cNvPr id="17410" name="2 İçerik Yer Tutucusu"/>
          <p:cNvSpPr>
            <a:spLocks noGrp="1"/>
          </p:cNvSpPr>
          <p:nvPr>
            <p:ph idx="1"/>
          </p:nvPr>
        </p:nvSpPr>
        <p:spPr>
          <a:xfrm>
            <a:off x="457200" y="1285875"/>
            <a:ext cx="8229600" cy="5038725"/>
          </a:xfrm>
        </p:spPr>
        <p:txBody>
          <a:bodyPr/>
          <a:lstStyle/>
          <a:p>
            <a:pPr eaLnBrk="1" hangingPunct="1"/>
            <a:r>
              <a:rPr lang="tr-TR" sz="1800" smtClean="0"/>
              <a:t>Şiddetli şekilde kalp çarpıntısı hissetmesi.</a:t>
            </a:r>
          </a:p>
          <a:p>
            <a:pPr eaLnBrk="1" hangingPunct="1"/>
            <a:r>
              <a:rPr lang="tr-TR" sz="1800" smtClean="0"/>
              <a:t>Aşırı ateş basmaları akabinde gelişen aşırı terleme ve ardından üşüme.</a:t>
            </a:r>
          </a:p>
          <a:p>
            <a:pPr eaLnBrk="1" hangingPunct="1"/>
            <a:r>
              <a:rPr lang="tr-TR" sz="1800" smtClean="0"/>
              <a:t>Sık sık titreme nöbetleri geçirme.</a:t>
            </a:r>
          </a:p>
          <a:p>
            <a:pPr eaLnBrk="1" hangingPunct="1"/>
            <a:r>
              <a:rPr lang="tr-TR" sz="1800" smtClean="0"/>
              <a:t>Nefes alamadığını hissetme ve boğulma korkusu yaşama.</a:t>
            </a:r>
          </a:p>
          <a:p>
            <a:pPr eaLnBrk="1" hangingPunct="1"/>
            <a:r>
              <a:rPr lang="tr-TR" sz="1800" smtClean="0"/>
              <a:t>Baş dönmesi yaşayarak, bayılacağını düşünme.</a:t>
            </a:r>
          </a:p>
          <a:p>
            <a:pPr eaLnBrk="1" hangingPunct="1"/>
            <a:r>
              <a:rPr lang="tr-TR" sz="1800" smtClean="0"/>
              <a:t>Mide bulantısı ile kusma eğilimi gösterme.</a:t>
            </a:r>
          </a:p>
          <a:p>
            <a:pPr eaLnBrk="1" hangingPunct="1"/>
            <a:r>
              <a:rPr lang="tr-TR" sz="1800" smtClean="0"/>
              <a:t>Hazımsızlık yaşayarak geğirme ve karın ağrısından şikâyet etme.</a:t>
            </a:r>
          </a:p>
          <a:p>
            <a:pPr eaLnBrk="1" hangingPunct="1"/>
            <a:r>
              <a:rPr lang="tr-TR" sz="1800" smtClean="0"/>
              <a:t>Aldığı havanın yeterli olmadığını düşünerek, derin nefes alma ihtiyacı duymak.</a:t>
            </a:r>
          </a:p>
          <a:p>
            <a:pPr eaLnBrk="1" hangingPunct="1"/>
            <a:r>
              <a:rPr lang="tr-TR" sz="1800" smtClean="0"/>
              <a:t>Göğsünde sıkışma ve ağrı hissetme.</a:t>
            </a:r>
          </a:p>
          <a:p>
            <a:pPr eaLnBrk="1" hangingPunct="1"/>
            <a:r>
              <a:rPr lang="tr-TR" sz="1800" smtClean="0"/>
              <a:t>Ölüm korkusu yaşamak.</a:t>
            </a:r>
          </a:p>
          <a:p>
            <a:pPr eaLnBrk="1" hangingPunct="1"/>
            <a:r>
              <a:rPr lang="tr-TR" sz="1800" smtClean="0"/>
              <a:t>Aklını kaybedeceğini düşünerek, çevresine zarar vermekten korkmak.</a:t>
            </a:r>
          </a:p>
          <a:p>
            <a:pPr eaLnBrk="1" hangingPunct="1"/>
            <a:r>
              <a:rPr lang="tr-TR" sz="1800" smtClean="0"/>
              <a:t>Vücudunda karıncalanmalar ve uyuşmalar hissetme.</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1 Başlık"/>
          <p:cNvSpPr>
            <a:spLocks noGrp="1"/>
          </p:cNvSpPr>
          <p:nvPr>
            <p:ph type="title"/>
          </p:nvPr>
        </p:nvSpPr>
        <p:spPr>
          <a:xfrm>
            <a:off x="457200" y="704850"/>
            <a:ext cx="8229600" cy="509588"/>
          </a:xfrm>
        </p:spPr>
        <p:txBody>
          <a:bodyPr/>
          <a:lstStyle/>
          <a:p>
            <a:pPr algn="ctr" eaLnBrk="1" hangingPunct="1"/>
            <a:r>
              <a:rPr lang="tr-TR" sz="2400" b="1" smtClean="0"/>
              <a:t>Panik Atak Nöbeti Geçiren Hastaya Nasıl Davranılmalıdır?</a:t>
            </a:r>
          </a:p>
        </p:txBody>
      </p:sp>
      <p:sp>
        <p:nvSpPr>
          <p:cNvPr id="18434" name="2 İçerik Yer Tutucusu"/>
          <p:cNvSpPr>
            <a:spLocks noGrp="1"/>
          </p:cNvSpPr>
          <p:nvPr>
            <p:ph idx="1"/>
          </p:nvPr>
        </p:nvSpPr>
        <p:spPr>
          <a:xfrm>
            <a:off x="457200" y="1357313"/>
            <a:ext cx="8229600" cy="4967287"/>
          </a:xfrm>
        </p:spPr>
        <p:txBody>
          <a:bodyPr/>
          <a:lstStyle/>
          <a:p>
            <a:pPr eaLnBrk="1" hangingPunct="1">
              <a:buFont typeface="Wingdings 2" pitchFamily="18" charset="2"/>
              <a:buNone/>
            </a:pPr>
            <a:r>
              <a:rPr lang="tr-TR" smtClean="0"/>
              <a:t> </a:t>
            </a:r>
            <a:r>
              <a:rPr lang="tr-TR" sz="2000" smtClean="0"/>
              <a:t>_ Kişinin panik atak nöbeti geçirdiğini fark ettiğinizde, hastayı rahat edebileceği bir yere oturtun veya yatırın.</a:t>
            </a:r>
          </a:p>
          <a:p>
            <a:pPr eaLnBrk="1" hangingPunct="1">
              <a:buFont typeface="Wingdings 2" pitchFamily="18" charset="2"/>
              <a:buNone/>
            </a:pPr>
            <a:r>
              <a:rPr lang="tr-TR" sz="2000" smtClean="0"/>
              <a:t>_Hastaya yaşadığı sıkıntının sadece bir nöbet olduğunu ve kısa bir süre sonra geçeceğini, korkmasını gerektirecek bir şey olmadığını söyleyin. </a:t>
            </a:r>
          </a:p>
          <a:p>
            <a:pPr eaLnBrk="1" hangingPunct="1">
              <a:buFont typeface="Wingdings 2" pitchFamily="18" charset="2"/>
              <a:buNone/>
            </a:pPr>
            <a:r>
              <a:rPr lang="tr-TR" sz="2000" smtClean="0"/>
              <a:t>_ Panik atak nöbeti esnasında hasta nefes alamadığını sandığı için korkuya kapılacaktır, siz bu arada hastanın bir kesekağıdı veya poşet içine nefes alıp vermesini sağlayabilirsiniz.</a:t>
            </a:r>
          </a:p>
          <a:p>
            <a:pPr eaLnBrk="1" hangingPunct="1">
              <a:buFont typeface="Wingdings 2" pitchFamily="18" charset="2"/>
              <a:buNone/>
            </a:pPr>
            <a:r>
              <a:rPr lang="tr-TR" sz="2000" smtClean="0"/>
              <a:t>_ Hastanın derin nefes almaya çalışması, şikâyetlerinin daha çok artmasına sebep olabilir. Onu rahatlatmaya çalışın. </a:t>
            </a:r>
          </a:p>
          <a:p>
            <a:pPr eaLnBrk="1" hangingPunct="1">
              <a:buFont typeface="Wingdings 2" pitchFamily="18" charset="2"/>
              <a:buNone/>
            </a:pPr>
            <a:r>
              <a:rPr lang="tr-TR" sz="2000" smtClean="0"/>
              <a:t>_Gerekirse  hastaneye  götürün.</a:t>
            </a:r>
          </a:p>
          <a:p>
            <a:pPr eaLnBrk="1" hangingPunct="1"/>
            <a:endParaRPr lang="tr-TR" sz="2000"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850"/>
            <a:ext cx="8229600" cy="652463"/>
          </a:xfrm>
        </p:spPr>
        <p:txBody>
          <a:bodyPr>
            <a:normAutofit fontScale="90000"/>
          </a:bodyPr>
          <a:lstStyle/>
          <a:p>
            <a:pPr algn="ctr" eaLnBrk="1" fontAlgn="auto" hangingPunct="1">
              <a:spcAft>
                <a:spcPts val="0"/>
              </a:spcAft>
              <a:defRPr/>
            </a:pPr>
            <a:r>
              <a:rPr lang="tr-TR" b="1" u="sng" dirty="0" smtClean="0"/>
              <a:t>NEVROZ</a:t>
            </a:r>
            <a:endParaRPr lang="tr-TR" b="1" u="sng" dirty="0"/>
          </a:p>
        </p:txBody>
      </p:sp>
      <p:sp>
        <p:nvSpPr>
          <p:cNvPr id="19458" name="2 İçerik Yer Tutucusu"/>
          <p:cNvSpPr>
            <a:spLocks noGrp="1"/>
          </p:cNvSpPr>
          <p:nvPr>
            <p:ph idx="1"/>
          </p:nvPr>
        </p:nvSpPr>
        <p:spPr>
          <a:xfrm>
            <a:off x="457200" y="1285875"/>
            <a:ext cx="8229600" cy="5038725"/>
          </a:xfrm>
        </p:spPr>
        <p:txBody>
          <a:bodyPr/>
          <a:lstStyle/>
          <a:p>
            <a:pPr eaLnBrk="1" hangingPunct="1">
              <a:buFont typeface="Wingdings 2" pitchFamily="18" charset="2"/>
              <a:buNone/>
            </a:pPr>
            <a:r>
              <a:rPr lang="tr-TR" smtClean="0"/>
              <a:t>          Kişinin genellikle nedenini bilmediği yada pek az bildiği iç çatışmalarına karşın, toplumsal yaşama uymak için gösterdiği çabalardan kaynaklanan ve hiç bir anatomik nedeni olmayan ciddi ve sürekli davranış bozukluklarıdır.</a:t>
            </a:r>
          </a:p>
          <a:p>
            <a:pPr eaLnBrk="1" hangingPunct="1">
              <a:buFont typeface="Wingdings 2" pitchFamily="18" charset="2"/>
              <a:buNone/>
            </a:pPr>
            <a:r>
              <a:rPr lang="tr-TR" smtClean="0"/>
              <a:t>         Nevrozlar psikozlar kadar ağır değildir. Ancak davranış ve yaşam kalitesini önemli ölçüde etkilemektedir.</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1 Başlık"/>
          <p:cNvSpPr>
            <a:spLocks noGrp="1"/>
          </p:cNvSpPr>
          <p:nvPr>
            <p:ph type="title"/>
          </p:nvPr>
        </p:nvSpPr>
        <p:spPr>
          <a:xfrm>
            <a:off x="457200" y="704850"/>
            <a:ext cx="8229600" cy="866775"/>
          </a:xfrm>
        </p:spPr>
        <p:txBody>
          <a:bodyPr/>
          <a:lstStyle/>
          <a:p>
            <a:pPr eaLnBrk="1" hangingPunct="1"/>
            <a:r>
              <a:rPr lang="tr-TR" sz="3600" b="1" u="sng" smtClean="0"/>
              <a:t>Nevroz Belirtileri:</a:t>
            </a:r>
          </a:p>
        </p:txBody>
      </p:sp>
      <p:sp>
        <p:nvSpPr>
          <p:cNvPr id="3" name="2 İçerik Yer Tutucusu"/>
          <p:cNvSpPr>
            <a:spLocks noGrp="1"/>
          </p:cNvSpPr>
          <p:nvPr>
            <p:ph idx="1"/>
          </p:nvPr>
        </p:nvSpPr>
        <p:spPr/>
        <p:txBody>
          <a:bodyPr>
            <a:normAutofit fontScale="85000" lnSpcReduction="20000"/>
          </a:bodyPr>
          <a:lstStyle/>
          <a:p>
            <a:pPr marL="274320" indent="-274320" eaLnBrk="1" fontAlgn="auto" hangingPunct="1">
              <a:spcAft>
                <a:spcPts val="0"/>
              </a:spcAft>
              <a:buClr>
                <a:schemeClr val="accent3"/>
              </a:buClr>
              <a:buFont typeface="Wingdings 2"/>
              <a:buChar char=""/>
              <a:defRPr/>
            </a:pPr>
            <a:r>
              <a:rPr lang="tr-TR" dirty="0" smtClean="0"/>
              <a:t>Öfkelilik, saldırganlık,</a:t>
            </a:r>
          </a:p>
          <a:p>
            <a:pPr marL="274320" indent="-274320" eaLnBrk="1" fontAlgn="auto" hangingPunct="1">
              <a:spcAft>
                <a:spcPts val="0"/>
              </a:spcAft>
              <a:buClr>
                <a:schemeClr val="accent3"/>
              </a:buClr>
              <a:buFont typeface="Wingdings 2"/>
              <a:buChar char=""/>
              <a:defRPr/>
            </a:pPr>
            <a:r>
              <a:rPr lang="tr-TR" dirty="0" smtClean="0"/>
              <a:t>Duygusal yönden olgun olmama hali,</a:t>
            </a:r>
          </a:p>
          <a:p>
            <a:pPr marL="274320" indent="-274320" eaLnBrk="1" fontAlgn="auto" hangingPunct="1">
              <a:spcAft>
                <a:spcPts val="0"/>
              </a:spcAft>
              <a:buClr>
                <a:schemeClr val="accent3"/>
              </a:buClr>
              <a:buFont typeface="Wingdings 2"/>
              <a:buChar char=""/>
              <a:defRPr/>
            </a:pPr>
            <a:r>
              <a:rPr lang="tr-TR" dirty="0" smtClean="0"/>
              <a:t> Abartılı sorumluluk yada suçluluk duygusu</a:t>
            </a:r>
          </a:p>
          <a:p>
            <a:pPr marL="274320" indent="-274320" eaLnBrk="1" fontAlgn="auto" hangingPunct="1">
              <a:spcAft>
                <a:spcPts val="0"/>
              </a:spcAft>
              <a:buClr>
                <a:schemeClr val="accent3"/>
              </a:buClr>
              <a:buFont typeface="Wingdings 2"/>
              <a:buChar char=""/>
              <a:defRPr/>
            </a:pPr>
            <a:r>
              <a:rPr lang="tr-TR" dirty="0" smtClean="0"/>
              <a:t> Cesaretsizlik,</a:t>
            </a:r>
          </a:p>
          <a:p>
            <a:pPr marL="274320" indent="-274320" eaLnBrk="1" fontAlgn="auto" hangingPunct="1">
              <a:spcAft>
                <a:spcPts val="0"/>
              </a:spcAft>
              <a:buClr>
                <a:schemeClr val="accent3"/>
              </a:buClr>
              <a:buFont typeface="Wingdings 2"/>
              <a:buChar char=""/>
              <a:defRPr/>
            </a:pPr>
            <a:r>
              <a:rPr lang="tr-TR" dirty="0" smtClean="0"/>
              <a:t> Eleştiri yeteneğinin artması yada kaybolması, </a:t>
            </a:r>
          </a:p>
          <a:p>
            <a:pPr marL="274320" indent="-274320" eaLnBrk="1" fontAlgn="auto" hangingPunct="1">
              <a:spcAft>
                <a:spcPts val="0"/>
              </a:spcAft>
              <a:buClr>
                <a:schemeClr val="accent3"/>
              </a:buClr>
              <a:buFont typeface="Wingdings 2"/>
              <a:buChar char=""/>
              <a:defRPr/>
            </a:pPr>
            <a:r>
              <a:rPr lang="tr-TR" dirty="0" smtClean="0"/>
              <a:t>Gerçeklerden uzaklaşmak </a:t>
            </a:r>
          </a:p>
          <a:p>
            <a:pPr marL="274320" indent="-274320" eaLnBrk="1" fontAlgn="auto" hangingPunct="1">
              <a:spcAft>
                <a:spcPts val="0"/>
              </a:spcAft>
              <a:buClr>
                <a:schemeClr val="accent3"/>
              </a:buClr>
              <a:buFont typeface="Wingdings 2"/>
              <a:buChar char=""/>
              <a:defRPr/>
            </a:pPr>
            <a:r>
              <a:rPr lang="tr-TR" dirty="0" smtClean="0"/>
              <a:t>Güçten düşme, uykusuzluk ve öne geçilmeyen yorgunluk hali</a:t>
            </a:r>
          </a:p>
          <a:p>
            <a:pPr marL="274320" indent="-274320" eaLnBrk="1" fontAlgn="auto" hangingPunct="1">
              <a:spcAft>
                <a:spcPts val="0"/>
              </a:spcAft>
              <a:buClr>
                <a:schemeClr val="accent3"/>
              </a:buClr>
              <a:buFont typeface="Wingdings 2"/>
              <a:buChar char=""/>
              <a:defRPr/>
            </a:pPr>
            <a:r>
              <a:rPr lang="tr-TR" dirty="0" smtClean="0"/>
              <a:t>Başkalarıyla güncel ilişkilerde bozukluk, ortak yaşama sorumluluklarından kaçma, iletişim kurma zorlukları </a:t>
            </a:r>
          </a:p>
          <a:p>
            <a:pPr marL="274320" indent="-274320" eaLnBrk="1" fontAlgn="auto" hangingPunct="1">
              <a:spcAft>
                <a:spcPts val="0"/>
              </a:spcAft>
              <a:buClr>
                <a:schemeClr val="accent3"/>
              </a:buClr>
              <a:buFont typeface="Wingdings 2"/>
              <a:buChar char=""/>
              <a:defRPr/>
            </a:pPr>
            <a:r>
              <a:rPr lang="tr-TR" dirty="0" smtClean="0"/>
              <a:t>Felçler, uyuşma halleri, duyu bozuklukları, idrar tutamama, tikler, uyurgezerlik vb.</a:t>
            </a:r>
            <a:br>
              <a:rPr lang="tr-TR" dirty="0" smtClean="0"/>
            </a:br>
            <a:r>
              <a:rPr lang="tr-TR" dirty="0" smtClean="0"/>
              <a:t/>
            </a:r>
            <a:br>
              <a:rPr lang="tr-TR" dirty="0" smtClean="0"/>
            </a:br>
            <a:r>
              <a:rPr lang="tr-TR" dirty="0" smtClean="0"/>
              <a:t>.</a:t>
            </a:r>
            <a:endParaRPr lang="tr-T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1 Başlık"/>
          <p:cNvSpPr>
            <a:spLocks noGrp="1"/>
          </p:cNvSpPr>
          <p:nvPr>
            <p:ph type="title"/>
          </p:nvPr>
        </p:nvSpPr>
        <p:spPr>
          <a:xfrm>
            <a:off x="457200" y="704850"/>
            <a:ext cx="8229600" cy="509588"/>
          </a:xfrm>
        </p:spPr>
        <p:txBody>
          <a:bodyPr/>
          <a:lstStyle/>
          <a:p>
            <a:pPr eaLnBrk="1" hangingPunct="1"/>
            <a:r>
              <a:rPr lang="tr-TR" sz="4000" b="1" smtClean="0"/>
              <a:t>Nevroz Çeşitleri:</a:t>
            </a:r>
            <a:endParaRPr lang="tr-TR" sz="4000" smtClean="0"/>
          </a:p>
        </p:txBody>
      </p:sp>
      <p:sp>
        <p:nvSpPr>
          <p:cNvPr id="3" name="2 İçerik Yer Tutucusu"/>
          <p:cNvSpPr>
            <a:spLocks noGrp="1"/>
          </p:cNvSpPr>
          <p:nvPr>
            <p:ph idx="1"/>
          </p:nvPr>
        </p:nvSpPr>
        <p:spPr>
          <a:xfrm>
            <a:off x="457200" y="1143000"/>
            <a:ext cx="5543550" cy="5181600"/>
          </a:xfrm>
        </p:spPr>
        <p:txBody>
          <a:bodyPr>
            <a:normAutofit fontScale="47500" lnSpcReduction="20000"/>
          </a:bodyPr>
          <a:lstStyle/>
          <a:p>
            <a:pPr marL="274320" indent="-274320" eaLnBrk="1" fontAlgn="auto" hangingPunct="1">
              <a:spcAft>
                <a:spcPts val="0"/>
              </a:spcAft>
              <a:buClr>
                <a:schemeClr val="accent3"/>
              </a:buClr>
              <a:buFont typeface="Wingdings 2"/>
              <a:buNone/>
              <a:defRPr/>
            </a:pPr>
            <a:r>
              <a:rPr lang="tr-TR" dirty="0" smtClean="0"/>
              <a:t/>
            </a:r>
            <a:br>
              <a:rPr lang="tr-TR" dirty="0" smtClean="0"/>
            </a:br>
            <a:r>
              <a:rPr lang="tr-TR" dirty="0" smtClean="0"/>
              <a:t/>
            </a:r>
            <a:br>
              <a:rPr lang="tr-TR" dirty="0" smtClean="0"/>
            </a:br>
            <a:r>
              <a:rPr lang="tr-TR" sz="4300" b="1" u="sng" dirty="0" smtClean="0"/>
              <a:t>Korku nevrozu</a:t>
            </a:r>
            <a:r>
              <a:rPr lang="tr-TR" sz="4300" dirty="0" smtClean="0"/>
              <a:t/>
            </a:r>
            <a:br>
              <a:rPr lang="tr-TR" sz="4300" dirty="0" smtClean="0"/>
            </a:br>
            <a:r>
              <a:rPr lang="tr-TR" sz="4300" dirty="0" smtClean="0"/>
              <a:t>Saçma, abartılmış ve gerçeğe uymayan korkulara fobi adı verilir. </a:t>
            </a:r>
            <a:r>
              <a:rPr lang="tr-TR" sz="4300" dirty="0" err="1" smtClean="0"/>
              <a:t>Fobik</a:t>
            </a:r>
            <a:r>
              <a:rPr lang="tr-TR" sz="4300" dirty="0" smtClean="0"/>
              <a:t> kişi, benliği tehlikeye sokmayan durum ve nesneler karşısında korkuya ve paniğe kapılır. Örneğin;Köpekten korkan bir kimse bir yavru köpek yanından geçse bile, dizinin bağı çözülebilir. </a:t>
            </a:r>
            <a:br>
              <a:rPr lang="tr-TR" sz="4300" dirty="0" smtClean="0"/>
            </a:br>
            <a:r>
              <a:rPr lang="tr-TR" sz="4300" dirty="0" smtClean="0"/>
              <a:t/>
            </a:r>
            <a:br>
              <a:rPr lang="tr-TR" sz="4300" dirty="0" smtClean="0"/>
            </a:br>
            <a:r>
              <a:rPr lang="tr-TR" sz="4300" b="1" u="sng" dirty="0" smtClean="0"/>
              <a:t>Bunaltı nevrozu:</a:t>
            </a:r>
            <a:r>
              <a:rPr lang="tr-TR" sz="4300" dirty="0" smtClean="0"/>
              <a:t/>
            </a:r>
            <a:br>
              <a:rPr lang="tr-TR" sz="4300" dirty="0" smtClean="0"/>
            </a:br>
            <a:r>
              <a:rPr lang="tr-TR" sz="4300" dirty="0" smtClean="0"/>
              <a:t>Bunaltı sürekli olabildiği gibi, yoğun biçimde nöbet nöbet de gelebilir. Bunaltı nöbeti geçiren bir kimse belirsiz bir korku içindedir. İçi daralır, sık sık solur, soğuk soğuk terler döker, göğüs sıkışır, boğazında lokma kalmış gibi bir tıkanma duyar, çarpıntısı vardır.</a:t>
            </a:r>
            <a:br>
              <a:rPr lang="tr-TR" sz="4300" dirty="0" smtClean="0"/>
            </a:br>
            <a:r>
              <a:rPr lang="tr-TR" sz="4300" dirty="0" smtClean="0"/>
              <a:t/>
            </a:r>
            <a:br>
              <a:rPr lang="tr-TR" sz="4300" dirty="0" smtClean="0"/>
            </a:br>
            <a:endParaRPr lang="tr-TR" sz="4300" dirty="0"/>
          </a:p>
        </p:txBody>
      </p:sp>
      <p:pic>
        <p:nvPicPr>
          <p:cNvPr id="21507" name="Picture 2" descr="C:\Users\Home\Music\Desktop\KORKU NEVROZU.jpg"/>
          <p:cNvPicPr>
            <a:picLocks noChangeAspect="1" noChangeArrowheads="1"/>
          </p:cNvPicPr>
          <p:nvPr/>
        </p:nvPicPr>
        <p:blipFill>
          <a:blip r:embed="rId2"/>
          <a:srcRect/>
          <a:stretch>
            <a:fillRect/>
          </a:stretch>
        </p:blipFill>
        <p:spPr bwMode="auto">
          <a:xfrm>
            <a:off x="6000750" y="1071563"/>
            <a:ext cx="2757488" cy="2214562"/>
          </a:xfrm>
          <a:prstGeom prst="rect">
            <a:avLst/>
          </a:prstGeom>
          <a:noFill/>
          <a:ln w="9525">
            <a:noFill/>
            <a:miter lim="800000"/>
            <a:headEnd/>
            <a:tailEnd/>
          </a:ln>
        </p:spPr>
      </p:pic>
      <p:pic>
        <p:nvPicPr>
          <p:cNvPr id="21508" name="Picture 3" descr="C:\Users\Home\Music\Desktop\soğuk-terleme.jpeg"/>
          <p:cNvPicPr>
            <a:picLocks noChangeAspect="1" noChangeArrowheads="1"/>
          </p:cNvPicPr>
          <p:nvPr/>
        </p:nvPicPr>
        <p:blipFill>
          <a:blip r:embed="rId3"/>
          <a:srcRect/>
          <a:stretch>
            <a:fillRect/>
          </a:stretch>
        </p:blipFill>
        <p:spPr bwMode="auto">
          <a:xfrm>
            <a:off x="5929313" y="3429000"/>
            <a:ext cx="2857500" cy="2190750"/>
          </a:xfrm>
          <a:prstGeom prst="rect">
            <a:avLst/>
          </a:prstGeom>
          <a:noFill/>
          <a:ln w="9525">
            <a:noFill/>
            <a:miter lim="800000"/>
            <a:headEnd/>
            <a:tailEnd/>
          </a:ln>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kış">
  <a:themeElements>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Akış">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kış">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Override1.xml><?xml version="1.0" encoding="utf-8"?>
<a:themeOverride xmlns:a="http://schemas.openxmlformats.org/drawingml/2006/main">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2.xml><?xml version="1.0" encoding="utf-8"?>
<a:themeOverride xmlns:a="http://schemas.openxmlformats.org/drawingml/2006/main">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docProps/app.xml><?xml version="1.0" encoding="utf-8"?>
<Properties xmlns="http://schemas.openxmlformats.org/officeDocument/2006/extended-properties" xmlns:vt="http://schemas.openxmlformats.org/officeDocument/2006/docPropsVTypes">
  <Template>Flow</Template>
  <TotalTime>637</TotalTime>
  <Words>1243</Words>
  <Application>Microsoft Office PowerPoint</Application>
  <PresentationFormat>Ekran Gösterisi (4:3)</PresentationFormat>
  <Paragraphs>129</Paragraphs>
  <Slides>22</Slides>
  <Notes>0</Notes>
  <HiddenSlides>0</HiddenSlides>
  <MMClips>0</MMClips>
  <ScaleCrop>false</ScaleCrop>
  <HeadingPairs>
    <vt:vector size="6" baseType="variant">
      <vt:variant>
        <vt:lpstr>Kullanılan Yazı Tipleri</vt:lpstr>
      </vt:variant>
      <vt:variant>
        <vt:i4>4</vt:i4>
      </vt:variant>
      <vt:variant>
        <vt:lpstr>Tasarım Şablonu</vt:lpstr>
      </vt:variant>
      <vt:variant>
        <vt:i4>4</vt:i4>
      </vt:variant>
      <vt:variant>
        <vt:lpstr>Slayt Başlıkları</vt:lpstr>
      </vt:variant>
      <vt:variant>
        <vt:i4>22</vt:i4>
      </vt:variant>
    </vt:vector>
  </HeadingPairs>
  <TitlesOfParts>
    <vt:vector size="30" baseType="lpstr">
      <vt:lpstr>Arial</vt:lpstr>
      <vt:lpstr>Calibri</vt:lpstr>
      <vt:lpstr>Constantia</vt:lpstr>
      <vt:lpstr>Wingdings 2</vt:lpstr>
      <vt:lpstr>Akış</vt:lpstr>
      <vt:lpstr>Akış</vt:lpstr>
      <vt:lpstr>Akış</vt:lpstr>
      <vt:lpstr>Akış</vt:lpstr>
      <vt:lpstr>Slayt 1</vt:lpstr>
      <vt:lpstr>DEPRESYON</vt:lpstr>
      <vt:lpstr>Slayt 3</vt:lpstr>
      <vt:lpstr>PANİK ATAK</vt:lpstr>
      <vt:lpstr>Panik Atağın Belirtileri</vt:lpstr>
      <vt:lpstr>Panik Atak Nöbeti Geçiren Hastaya Nasıl Davranılmalıdır?</vt:lpstr>
      <vt:lpstr>NEVROZ</vt:lpstr>
      <vt:lpstr>Nevroz Belirtileri:</vt:lpstr>
      <vt:lpstr>Nevroz Çeşitleri:</vt:lpstr>
      <vt:lpstr>Slayt 10</vt:lpstr>
      <vt:lpstr>OBSESİF-KOMPÜLSİF BOZUKLUK</vt:lpstr>
      <vt:lpstr>Sık görülen kompulsiyonlar (tekrarlayan davranışlar) </vt:lpstr>
      <vt:lpstr>Slayt 13</vt:lpstr>
      <vt:lpstr>Nevroz Tedavisi:</vt:lpstr>
      <vt:lpstr>PSİKOZ</vt:lpstr>
      <vt:lpstr>Psikozun erken uyarı işaretleri şunlardır:</vt:lpstr>
      <vt:lpstr>Daha ileri belirtiler şunlardır:</vt:lpstr>
      <vt:lpstr>PSİKOZ TÜRLERİ</vt:lpstr>
      <vt:lpstr>Slayt 19</vt:lpstr>
      <vt:lpstr> Şizofrenide Kullanılan Tedavi Yöntemleri</vt:lpstr>
      <vt:lpstr>Öfke nöbeti geçiren,saldırgan tutumu olan hastaya yaklaşım nasıl olmalıdır?</vt:lpstr>
      <vt:lpstr>Slayt 22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RUHSAL HASTALIKLAR</dc:title>
  <dc:creator>Home</dc:creator>
  <cp:lastModifiedBy>sistem-pc</cp:lastModifiedBy>
  <cp:revision>98</cp:revision>
  <dcterms:created xsi:type="dcterms:W3CDTF">2013-09-21T17:54:17Z</dcterms:created>
  <dcterms:modified xsi:type="dcterms:W3CDTF">2013-09-24T07:34:22Z</dcterms:modified>
</cp:coreProperties>
</file>